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7" r:id="rId22"/>
    <p:sldId id="288" r:id="rId23"/>
    <p:sldId id="290" r:id="rId24"/>
    <p:sldId id="289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383" y="1412747"/>
            <a:ext cx="7124700" cy="45339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9333" y="1393697"/>
            <a:ext cx="7162800" cy="4572000"/>
          </a:xfrm>
          <a:custGeom>
            <a:avLst/>
            <a:gdLst/>
            <a:ahLst/>
            <a:cxnLst/>
            <a:rect l="l" t="t" r="r" b="b"/>
            <a:pathLst>
              <a:path w="7162800" h="4572000">
                <a:moveTo>
                  <a:pt x="0" y="4572000"/>
                </a:moveTo>
                <a:lnTo>
                  <a:pt x="7162800" y="4572000"/>
                </a:lnTo>
                <a:lnTo>
                  <a:pt x="7162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2792" y="430149"/>
            <a:ext cx="713841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20241" y="1282291"/>
            <a:ext cx="5911850" cy="3601085"/>
          </a:xfrm>
          <a:custGeom>
            <a:avLst/>
            <a:gdLst/>
            <a:ahLst/>
            <a:cxnLst/>
            <a:rect l="l" t="t" r="r" b="b"/>
            <a:pathLst>
              <a:path w="5911850" h="3601085">
                <a:moveTo>
                  <a:pt x="537995" y="1185318"/>
                </a:moveTo>
                <a:lnTo>
                  <a:pt x="532383" y="1142105"/>
                </a:lnTo>
                <a:lnTo>
                  <a:pt x="529718" y="1099202"/>
                </a:lnTo>
                <a:lnTo>
                  <a:pt x="529933" y="1056679"/>
                </a:lnTo>
                <a:lnTo>
                  <a:pt x="532962" y="1014611"/>
                </a:lnTo>
                <a:lnTo>
                  <a:pt x="538737" y="973069"/>
                </a:lnTo>
                <a:lnTo>
                  <a:pt x="547193" y="932126"/>
                </a:lnTo>
                <a:lnTo>
                  <a:pt x="558263" y="891857"/>
                </a:lnTo>
                <a:lnTo>
                  <a:pt x="571879" y="852332"/>
                </a:lnTo>
                <a:lnTo>
                  <a:pt x="587975" y="813625"/>
                </a:lnTo>
                <a:lnTo>
                  <a:pt x="606485" y="775809"/>
                </a:lnTo>
                <a:lnTo>
                  <a:pt x="627342" y="738957"/>
                </a:lnTo>
                <a:lnTo>
                  <a:pt x="650479" y="703140"/>
                </a:lnTo>
                <a:lnTo>
                  <a:pt x="675829" y="668433"/>
                </a:lnTo>
                <a:lnTo>
                  <a:pt x="703326" y="634908"/>
                </a:lnTo>
                <a:lnTo>
                  <a:pt x="732903" y="602638"/>
                </a:lnTo>
                <a:lnTo>
                  <a:pt x="764494" y="571695"/>
                </a:lnTo>
                <a:lnTo>
                  <a:pt x="798032" y="542153"/>
                </a:lnTo>
                <a:lnTo>
                  <a:pt x="833449" y="514084"/>
                </a:lnTo>
                <a:lnTo>
                  <a:pt x="870680" y="487560"/>
                </a:lnTo>
                <a:lnTo>
                  <a:pt x="909658" y="462656"/>
                </a:lnTo>
                <a:lnTo>
                  <a:pt x="950316" y="439443"/>
                </a:lnTo>
                <a:lnTo>
                  <a:pt x="992587" y="417994"/>
                </a:lnTo>
                <a:lnTo>
                  <a:pt x="1036405" y="398382"/>
                </a:lnTo>
                <a:lnTo>
                  <a:pt x="1081704" y="380680"/>
                </a:lnTo>
                <a:lnTo>
                  <a:pt x="1128415" y="364961"/>
                </a:lnTo>
                <a:lnTo>
                  <a:pt x="1176474" y="351298"/>
                </a:lnTo>
                <a:lnTo>
                  <a:pt x="1225812" y="339763"/>
                </a:lnTo>
                <a:lnTo>
                  <a:pt x="1276364" y="330429"/>
                </a:lnTo>
                <a:lnTo>
                  <a:pt x="1328062" y="323369"/>
                </a:lnTo>
                <a:lnTo>
                  <a:pt x="1379266" y="318788"/>
                </a:lnTo>
                <a:lnTo>
                  <a:pt x="1430502" y="316591"/>
                </a:lnTo>
                <a:lnTo>
                  <a:pt x="1481653" y="316757"/>
                </a:lnTo>
                <a:lnTo>
                  <a:pt x="1532603" y="319267"/>
                </a:lnTo>
                <a:lnTo>
                  <a:pt x="1583235" y="324102"/>
                </a:lnTo>
                <a:lnTo>
                  <a:pt x="1633434" y="331243"/>
                </a:lnTo>
                <a:lnTo>
                  <a:pt x="1683082" y="340669"/>
                </a:lnTo>
                <a:lnTo>
                  <a:pt x="1732063" y="352362"/>
                </a:lnTo>
                <a:lnTo>
                  <a:pt x="1780261" y="366303"/>
                </a:lnTo>
                <a:lnTo>
                  <a:pt x="1827560" y="382471"/>
                </a:lnTo>
                <a:lnTo>
                  <a:pt x="1873843" y="400847"/>
                </a:lnTo>
                <a:lnTo>
                  <a:pt x="1918993" y="421413"/>
                </a:lnTo>
                <a:lnTo>
                  <a:pt x="1943889" y="385463"/>
                </a:lnTo>
                <a:lnTo>
                  <a:pt x="1971267" y="351456"/>
                </a:lnTo>
                <a:lnTo>
                  <a:pt x="2000980" y="319431"/>
                </a:lnTo>
                <a:lnTo>
                  <a:pt x="2032881" y="289424"/>
                </a:lnTo>
                <a:lnTo>
                  <a:pt x="2066825" y="261473"/>
                </a:lnTo>
                <a:lnTo>
                  <a:pt x="2102663" y="235616"/>
                </a:lnTo>
                <a:lnTo>
                  <a:pt x="2140249" y="211888"/>
                </a:lnTo>
                <a:lnTo>
                  <a:pt x="2179437" y="190329"/>
                </a:lnTo>
                <a:lnTo>
                  <a:pt x="2220080" y="170975"/>
                </a:lnTo>
                <a:lnTo>
                  <a:pt x="2262030" y="153864"/>
                </a:lnTo>
                <a:lnTo>
                  <a:pt x="2305142" y="139032"/>
                </a:lnTo>
                <a:lnTo>
                  <a:pt x="2349269" y="126519"/>
                </a:lnTo>
                <a:lnTo>
                  <a:pt x="2394263" y="116360"/>
                </a:lnTo>
                <a:lnTo>
                  <a:pt x="2439979" y="108593"/>
                </a:lnTo>
                <a:lnTo>
                  <a:pt x="2486269" y="103255"/>
                </a:lnTo>
                <a:lnTo>
                  <a:pt x="2532986" y="100385"/>
                </a:lnTo>
                <a:lnTo>
                  <a:pt x="2579985" y="100019"/>
                </a:lnTo>
                <a:lnTo>
                  <a:pt x="2627117" y="102194"/>
                </a:lnTo>
                <a:lnTo>
                  <a:pt x="2674237" y="106949"/>
                </a:lnTo>
                <a:lnTo>
                  <a:pt x="2721198" y="114320"/>
                </a:lnTo>
                <a:lnTo>
                  <a:pt x="2767853" y="124344"/>
                </a:lnTo>
                <a:lnTo>
                  <a:pt x="2814054" y="137060"/>
                </a:lnTo>
                <a:lnTo>
                  <a:pt x="2859657" y="152504"/>
                </a:lnTo>
                <a:lnTo>
                  <a:pt x="2904513" y="170715"/>
                </a:lnTo>
                <a:lnTo>
                  <a:pt x="2950183" y="192652"/>
                </a:lnTo>
                <a:lnTo>
                  <a:pt x="2993746" y="217244"/>
                </a:lnTo>
                <a:lnTo>
                  <a:pt x="3035047" y="244385"/>
                </a:lnTo>
                <a:lnTo>
                  <a:pt x="3073931" y="273966"/>
                </a:lnTo>
                <a:lnTo>
                  <a:pt x="3098867" y="236524"/>
                </a:lnTo>
                <a:lnTo>
                  <a:pt x="3127073" y="201565"/>
                </a:lnTo>
                <a:lnTo>
                  <a:pt x="3158309" y="169157"/>
                </a:lnTo>
                <a:lnTo>
                  <a:pt x="3192334" y="139366"/>
                </a:lnTo>
                <a:lnTo>
                  <a:pt x="3228908" y="112258"/>
                </a:lnTo>
                <a:lnTo>
                  <a:pt x="3267791" y="87900"/>
                </a:lnTo>
                <a:lnTo>
                  <a:pt x="3308742" y="66359"/>
                </a:lnTo>
                <a:lnTo>
                  <a:pt x="3351522" y="47702"/>
                </a:lnTo>
                <a:lnTo>
                  <a:pt x="3395889" y="31994"/>
                </a:lnTo>
                <a:lnTo>
                  <a:pt x="3441604" y="19304"/>
                </a:lnTo>
                <a:lnTo>
                  <a:pt x="3488426" y="9697"/>
                </a:lnTo>
                <a:lnTo>
                  <a:pt x="3536116" y="3240"/>
                </a:lnTo>
                <a:lnTo>
                  <a:pt x="3584432" y="0"/>
                </a:lnTo>
                <a:lnTo>
                  <a:pt x="3633134" y="43"/>
                </a:lnTo>
                <a:lnTo>
                  <a:pt x="3681982" y="3436"/>
                </a:lnTo>
                <a:lnTo>
                  <a:pt x="3730737" y="10246"/>
                </a:lnTo>
                <a:lnTo>
                  <a:pt x="3779156" y="20539"/>
                </a:lnTo>
                <a:lnTo>
                  <a:pt x="3827001" y="34383"/>
                </a:lnTo>
                <a:lnTo>
                  <a:pt x="3874031" y="51843"/>
                </a:lnTo>
                <a:lnTo>
                  <a:pt x="3921721" y="73895"/>
                </a:lnTo>
                <a:lnTo>
                  <a:pt x="3966631" y="99391"/>
                </a:lnTo>
                <a:lnTo>
                  <a:pt x="4008512" y="128149"/>
                </a:lnTo>
                <a:lnTo>
                  <a:pt x="4047113" y="159986"/>
                </a:lnTo>
                <a:lnTo>
                  <a:pt x="4082184" y="194718"/>
                </a:lnTo>
                <a:lnTo>
                  <a:pt x="4115597" y="164407"/>
                </a:lnTo>
                <a:lnTo>
                  <a:pt x="4151083" y="136624"/>
                </a:lnTo>
                <a:lnTo>
                  <a:pt x="4188462" y="111381"/>
                </a:lnTo>
                <a:lnTo>
                  <a:pt x="4227553" y="88692"/>
                </a:lnTo>
                <a:lnTo>
                  <a:pt x="4268175" y="68567"/>
                </a:lnTo>
                <a:lnTo>
                  <a:pt x="4310147" y="51020"/>
                </a:lnTo>
                <a:lnTo>
                  <a:pt x="4353288" y="36062"/>
                </a:lnTo>
                <a:lnTo>
                  <a:pt x="4397417" y="23707"/>
                </a:lnTo>
                <a:lnTo>
                  <a:pt x="4442353" y="13966"/>
                </a:lnTo>
                <a:lnTo>
                  <a:pt x="4487915" y="6852"/>
                </a:lnTo>
                <a:lnTo>
                  <a:pt x="4533923" y="2376"/>
                </a:lnTo>
                <a:lnTo>
                  <a:pt x="4580195" y="552"/>
                </a:lnTo>
                <a:lnTo>
                  <a:pt x="4626551" y="1391"/>
                </a:lnTo>
                <a:lnTo>
                  <a:pt x="4672810" y="4906"/>
                </a:lnTo>
                <a:lnTo>
                  <a:pt x="4718790" y="11110"/>
                </a:lnTo>
                <a:lnTo>
                  <a:pt x="4764312" y="20014"/>
                </a:lnTo>
                <a:lnTo>
                  <a:pt x="4809193" y="31630"/>
                </a:lnTo>
                <a:lnTo>
                  <a:pt x="4853253" y="45972"/>
                </a:lnTo>
                <a:lnTo>
                  <a:pt x="4896311" y="63051"/>
                </a:lnTo>
                <a:lnTo>
                  <a:pt x="4938187" y="82880"/>
                </a:lnTo>
                <a:lnTo>
                  <a:pt x="4978699" y="105471"/>
                </a:lnTo>
                <a:lnTo>
                  <a:pt x="5017666" y="130837"/>
                </a:lnTo>
                <a:lnTo>
                  <a:pt x="5059937" y="163177"/>
                </a:lnTo>
                <a:lnTo>
                  <a:pt x="5098446" y="198228"/>
                </a:lnTo>
                <a:lnTo>
                  <a:pt x="5133038" y="235758"/>
                </a:lnTo>
                <a:lnTo>
                  <a:pt x="5163557" y="275537"/>
                </a:lnTo>
                <a:lnTo>
                  <a:pt x="5189850" y="317334"/>
                </a:lnTo>
                <a:lnTo>
                  <a:pt x="5211762" y="360919"/>
                </a:lnTo>
                <a:lnTo>
                  <a:pt x="5229137" y="406060"/>
                </a:lnTo>
                <a:lnTo>
                  <a:pt x="5241821" y="452528"/>
                </a:lnTo>
                <a:lnTo>
                  <a:pt x="5293776" y="466024"/>
                </a:lnTo>
                <a:lnTo>
                  <a:pt x="5343659" y="482416"/>
                </a:lnTo>
                <a:lnTo>
                  <a:pt x="5391368" y="501558"/>
                </a:lnTo>
                <a:lnTo>
                  <a:pt x="5436807" y="523307"/>
                </a:lnTo>
                <a:lnTo>
                  <a:pt x="5479876" y="547519"/>
                </a:lnTo>
                <a:lnTo>
                  <a:pt x="5520475" y="574050"/>
                </a:lnTo>
                <a:lnTo>
                  <a:pt x="5558506" y="602756"/>
                </a:lnTo>
                <a:lnTo>
                  <a:pt x="5593871" y="633493"/>
                </a:lnTo>
                <a:lnTo>
                  <a:pt x="5626469" y="666117"/>
                </a:lnTo>
                <a:lnTo>
                  <a:pt x="5656202" y="700485"/>
                </a:lnTo>
                <a:lnTo>
                  <a:pt x="5682971" y="736452"/>
                </a:lnTo>
                <a:lnTo>
                  <a:pt x="5706678" y="773875"/>
                </a:lnTo>
                <a:lnTo>
                  <a:pt x="5727222" y="812609"/>
                </a:lnTo>
                <a:lnTo>
                  <a:pt x="5744505" y="852511"/>
                </a:lnTo>
                <a:lnTo>
                  <a:pt x="5758429" y="893437"/>
                </a:lnTo>
                <a:lnTo>
                  <a:pt x="5768894" y="935242"/>
                </a:lnTo>
                <a:lnTo>
                  <a:pt x="5775801" y="977784"/>
                </a:lnTo>
                <a:lnTo>
                  <a:pt x="5779051" y="1020917"/>
                </a:lnTo>
                <a:lnTo>
                  <a:pt x="5778545" y="1064499"/>
                </a:lnTo>
                <a:lnTo>
                  <a:pt x="5774185" y="1108385"/>
                </a:lnTo>
                <a:lnTo>
                  <a:pt x="5765871" y="1152431"/>
                </a:lnTo>
                <a:lnTo>
                  <a:pt x="5753504" y="1196494"/>
                </a:lnTo>
                <a:lnTo>
                  <a:pt x="5738470" y="1236832"/>
                </a:lnTo>
                <a:lnTo>
                  <a:pt x="5720103" y="1276123"/>
                </a:lnTo>
                <a:lnTo>
                  <a:pt x="5752000" y="1312723"/>
                </a:lnTo>
                <a:lnTo>
                  <a:pt x="5780944" y="1350337"/>
                </a:lnTo>
                <a:lnTo>
                  <a:pt x="5806953" y="1388866"/>
                </a:lnTo>
                <a:lnTo>
                  <a:pt x="5830041" y="1428207"/>
                </a:lnTo>
                <a:lnTo>
                  <a:pt x="5850225" y="1468259"/>
                </a:lnTo>
                <a:lnTo>
                  <a:pt x="5867521" y="1508923"/>
                </a:lnTo>
                <a:lnTo>
                  <a:pt x="5881945" y="1550095"/>
                </a:lnTo>
                <a:lnTo>
                  <a:pt x="5893512" y="1591677"/>
                </a:lnTo>
                <a:lnTo>
                  <a:pt x="5902240" y="1633565"/>
                </a:lnTo>
                <a:lnTo>
                  <a:pt x="5908144" y="1675660"/>
                </a:lnTo>
                <a:lnTo>
                  <a:pt x="5911240" y="1717860"/>
                </a:lnTo>
                <a:lnTo>
                  <a:pt x="5911544" y="1760065"/>
                </a:lnTo>
                <a:lnTo>
                  <a:pt x="5909072" y="1802173"/>
                </a:lnTo>
                <a:lnTo>
                  <a:pt x="5903840" y="1844082"/>
                </a:lnTo>
                <a:lnTo>
                  <a:pt x="5895865" y="1885694"/>
                </a:lnTo>
                <a:lnTo>
                  <a:pt x="5885162" y="1926905"/>
                </a:lnTo>
                <a:lnTo>
                  <a:pt x="5871747" y="1967615"/>
                </a:lnTo>
                <a:lnTo>
                  <a:pt x="5855636" y="2007723"/>
                </a:lnTo>
                <a:lnTo>
                  <a:pt x="5836846" y="2047128"/>
                </a:lnTo>
                <a:lnTo>
                  <a:pt x="5815392" y="2085729"/>
                </a:lnTo>
                <a:lnTo>
                  <a:pt x="5791290" y="2123425"/>
                </a:lnTo>
                <a:lnTo>
                  <a:pt x="5764558" y="2160115"/>
                </a:lnTo>
                <a:lnTo>
                  <a:pt x="5735209" y="2195697"/>
                </a:lnTo>
                <a:lnTo>
                  <a:pt x="5703261" y="2230071"/>
                </a:lnTo>
                <a:lnTo>
                  <a:pt x="5668730" y="2263136"/>
                </a:lnTo>
                <a:lnTo>
                  <a:pt x="5631631" y="2294790"/>
                </a:lnTo>
                <a:lnTo>
                  <a:pt x="5591981" y="2324933"/>
                </a:lnTo>
                <a:lnTo>
                  <a:pt x="5549796" y="2353464"/>
                </a:lnTo>
                <a:lnTo>
                  <a:pt x="5506890" y="2379205"/>
                </a:lnTo>
                <a:lnTo>
                  <a:pt x="5462408" y="2402808"/>
                </a:lnTo>
                <a:lnTo>
                  <a:pt x="5416470" y="2424231"/>
                </a:lnTo>
                <a:lnTo>
                  <a:pt x="5369192" y="2443434"/>
                </a:lnTo>
                <a:lnTo>
                  <a:pt x="5320693" y="2460376"/>
                </a:lnTo>
                <a:lnTo>
                  <a:pt x="5271092" y="2475017"/>
                </a:lnTo>
                <a:lnTo>
                  <a:pt x="5220506" y="2487315"/>
                </a:lnTo>
                <a:lnTo>
                  <a:pt x="5169054" y="2497230"/>
                </a:lnTo>
                <a:lnTo>
                  <a:pt x="5116853" y="2504721"/>
                </a:lnTo>
                <a:lnTo>
                  <a:pt x="5114763" y="2547800"/>
                </a:lnTo>
                <a:lnTo>
                  <a:pt x="5109384" y="2590114"/>
                </a:lnTo>
                <a:lnTo>
                  <a:pt x="5100823" y="2631576"/>
                </a:lnTo>
                <a:lnTo>
                  <a:pt x="5089184" y="2672101"/>
                </a:lnTo>
                <a:lnTo>
                  <a:pt x="5074572" y="2711603"/>
                </a:lnTo>
                <a:lnTo>
                  <a:pt x="5057093" y="2749996"/>
                </a:lnTo>
                <a:lnTo>
                  <a:pt x="5036851" y="2787195"/>
                </a:lnTo>
                <a:lnTo>
                  <a:pt x="5013952" y="2823115"/>
                </a:lnTo>
                <a:lnTo>
                  <a:pt x="4988501" y="2857669"/>
                </a:lnTo>
                <a:lnTo>
                  <a:pt x="4960602" y="2890772"/>
                </a:lnTo>
                <a:lnTo>
                  <a:pt x="4930362" y="2922339"/>
                </a:lnTo>
                <a:lnTo>
                  <a:pt x="4897884" y="2952283"/>
                </a:lnTo>
                <a:lnTo>
                  <a:pt x="4863275" y="2980519"/>
                </a:lnTo>
                <a:lnTo>
                  <a:pt x="4826638" y="3006961"/>
                </a:lnTo>
                <a:lnTo>
                  <a:pt x="4788080" y="3031525"/>
                </a:lnTo>
                <a:lnTo>
                  <a:pt x="4747706" y="3054123"/>
                </a:lnTo>
                <a:lnTo>
                  <a:pt x="4705620" y="3074671"/>
                </a:lnTo>
                <a:lnTo>
                  <a:pt x="4661927" y="3093083"/>
                </a:lnTo>
                <a:lnTo>
                  <a:pt x="4616733" y="3109273"/>
                </a:lnTo>
                <a:lnTo>
                  <a:pt x="4570143" y="3123156"/>
                </a:lnTo>
                <a:lnTo>
                  <a:pt x="4522262" y="3134645"/>
                </a:lnTo>
                <a:lnTo>
                  <a:pt x="4473195" y="3143656"/>
                </a:lnTo>
                <a:lnTo>
                  <a:pt x="4423047" y="3150103"/>
                </a:lnTo>
                <a:lnTo>
                  <a:pt x="4371923" y="3153900"/>
                </a:lnTo>
                <a:lnTo>
                  <a:pt x="4319928" y="3154961"/>
                </a:lnTo>
                <a:lnTo>
                  <a:pt x="4271464" y="3153390"/>
                </a:lnTo>
                <a:lnTo>
                  <a:pt x="4223356" y="3149377"/>
                </a:lnTo>
                <a:lnTo>
                  <a:pt x="4175736" y="3142952"/>
                </a:lnTo>
                <a:lnTo>
                  <a:pt x="4128733" y="3134147"/>
                </a:lnTo>
                <a:lnTo>
                  <a:pt x="4082479" y="3122994"/>
                </a:lnTo>
                <a:lnTo>
                  <a:pt x="4037104" y="3109523"/>
                </a:lnTo>
                <a:lnTo>
                  <a:pt x="3992738" y="3093766"/>
                </a:lnTo>
                <a:lnTo>
                  <a:pt x="3949513" y="3075754"/>
                </a:lnTo>
                <a:lnTo>
                  <a:pt x="3907559" y="3055520"/>
                </a:lnTo>
                <a:lnTo>
                  <a:pt x="3891591" y="3095502"/>
                </a:lnTo>
                <a:lnTo>
                  <a:pt x="3873259" y="3134270"/>
                </a:lnTo>
                <a:lnTo>
                  <a:pt x="3852652" y="3171785"/>
                </a:lnTo>
                <a:lnTo>
                  <a:pt x="3829857" y="3208007"/>
                </a:lnTo>
                <a:lnTo>
                  <a:pt x="3804963" y="3242897"/>
                </a:lnTo>
                <a:lnTo>
                  <a:pt x="3778057" y="3276416"/>
                </a:lnTo>
                <a:lnTo>
                  <a:pt x="3749226" y="3308526"/>
                </a:lnTo>
                <a:lnTo>
                  <a:pt x="3718559" y="3339186"/>
                </a:lnTo>
                <a:lnTo>
                  <a:pt x="3686144" y="3368358"/>
                </a:lnTo>
                <a:lnTo>
                  <a:pt x="3652068" y="3396002"/>
                </a:lnTo>
                <a:lnTo>
                  <a:pt x="3616419" y="3422080"/>
                </a:lnTo>
                <a:lnTo>
                  <a:pt x="3579285" y="3446552"/>
                </a:lnTo>
                <a:lnTo>
                  <a:pt x="3540754" y="3469379"/>
                </a:lnTo>
                <a:lnTo>
                  <a:pt x="3500914" y="3490522"/>
                </a:lnTo>
                <a:lnTo>
                  <a:pt x="3459852" y="3509941"/>
                </a:lnTo>
                <a:lnTo>
                  <a:pt x="3417657" y="3527599"/>
                </a:lnTo>
                <a:lnTo>
                  <a:pt x="3374415" y="3543455"/>
                </a:lnTo>
                <a:lnTo>
                  <a:pt x="3330216" y="3557470"/>
                </a:lnTo>
                <a:lnTo>
                  <a:pt x="3285146" y="3569606"/>
                </a:lnTo>
                <a:lnTo>
                  <a:pt x="3239294" y="3579823"/>
                </a:lnTo>
                <a:lnTo>
                  <a:pt x="3192748" y="3588081"/>
                </a:lnTo>
                <a:lnTo>
                  <a:pt x="3145595" y="3594343"/>
                </a:lnTo>
                <a:lnTo>
                  <a:pt x="3097923" y="3598568"/>
                </a:lnTo>
                <a:lnTo>
                  <a:pt x="3049819" y="3600717"/>
                </a:lnTo>
                <a:lnTo>
                  <a:pt x="3001373" y="3600752"/>
                </a:lnTo>
                <a:lnTo>
                  <a:pt x="2952671" y="3598634"/>
                </a:lnTo>
                <a:lnTo>
                  <a:pt x="2903802" y="3594322"/>
                </a:lnTo>
                <a:lnTo>
                  <a:pt x="2854852" y="3587778"/>
                </a:lnTo>
                <a:lnTo>
                  <a:pt x="2805911" y="3578963"/>
                </a:lnTo>
                <a:lnTo>
                  <a:pt x="2757066" y="3567838"/>
                </a:lnTo>
                <a:lnTo>
                  <a:pt x="2706545" y="3553791"/>
                </a:lnTo>
                <a:lnTo>
                  <a:pt x="2657289" y="3537413"/>
                </a:lnTo>
                <a:lnTo>
                  <a:pt x="2609401" y="3518768"/>
                </a:lnTo>
                <a:lnTo>
                  <a:pt x="2562986" y="3497922"/>
                </a:lnTo>
                <a:lnTo>
                  <a:pt x="2518151" y="3474939"/>
                </a:lnTo>
                <a:lnTo>
                  <a:pt x="2474999" y="3449886"/>
                </a:lnTo>
                <a:lnTo>
                  <a:pt x="2433636" y="3422828"/>
                </a:lnTo>
                <a:lnTo>
                  <a:pt x="2394166" y="3393829"/>
                </a:lnTo>
                <a:lnTo>
                  <a:pt x="2356695" y="3362955"/>
                </a:lnTo>
                <a:lnTo>
                  <a:pt x="2321327" y="3330271"/>
                </a:lnTo>
                <a:lnTo>
                  <a:pt x="2288167" y="3295843"/>
                </a:lnTo>
                <a:lnTo>
                  <a:pt x="2257321" y="3259736"/>
                </a:lnTo>
                <a:lnTo>
                  <a:pt x="2212875" y="3280794"/>
                </a:lnTo>
                <a:lnTo>
                  <a:pt x="2167733" y="3299872"/>
                </a:lnTo>
                <a:lnTo>
                  <a:pt x="2121971" y="3316987"/>
                </a:lnTo>
                <a:lnTo>
                  <a:pt x="2075664" y="3332154"/>
                </a:lnTo>
                <a:lnTo>
                  <a:pt x="2028889" y="3345388"/>
                </a:lnTo>
                <a:lnTo>
                  <a:pt x="1981721" y="3356706"/>
                </a:lnTo>
                <a:lnTo>
                  <a:pt x="1934236" y="3366123"/>
                </a:lnTo>
                <a:lnTo>
                  <a:pt x="1886511" y="3373655"/>
                </a:lnTo>
                <a:lnTo>
                  <a:pt x="1838620" y="3379317"/>
                </a:lnTo>
                <a:lnTo>
                  <a:pt x="1790640" y="3383126"/>
                </a:lnTo>
                <a:lnTo>
                  <a:pt x="1742646" y="3385097"/>
                </a:lnTo>
                <a:lnTo>
                  <a:pt x="1694715" y="3385246"/>
                </a:lnTo>
                <a:lnTo>
                  <a:pt x="1646922" y="3383588"/>
                </a:lnTo>
                <a:lnTo>
                  <a:pt x="1599343" y="3380140"/>
                </a:lnTo>
                <a:lnTo>
                  <a:pt x="1552054" y="3374916"/>
                </a:lnTo>
                <a:lnTo>
                  <a:pt x="1505131" y="3367934"/>
                </a:lnTo>
                <a:lnTo>
                  <a:pt x="1458650" y="3359208"/>
                </a:lnTo>
                <a:lnTo>
                  <a:pt x="1412686" y="3348755"/>
                </a:lnTo>
                <a:lnTo>
                  <a:pt x="1367315" y="3336590"/>
                </a:lnTo>
                <a:lnTo>
                  <a:pt x="1322613" y="3322728"/>
                </a:lnTo>
                <a:lnTo>
                  <a:pt x="1278656" y="3307186"/>
                </a:lnTo>
                <a:lnTo>
                  <a:pt x="1235521" y="3289979"/>
                </a:lnTo>
                <a:lnTo>
                  <a:pt x="1193281" y="3271123"/>
                </a:lnTo>
                <a:lnTo>
                  <a:pt x="1152015" y="3250634"/>
                </a:lnTo>
                <a:lnTo>
                  <a:pt x="1111796" y="3228528"/>
                </a:lnTo>
                <a:lnTo>
                  <a:pt x="1072702" y="3204820"/>
                </a:lnTo>
                <a:lnTo>
                  <a:pt x="1034808" y="3179526"/>
                </a:lnTo>
                <a:lnTo>
                  <a:pt x="998190" y="3152661"/>
                </a:lnTo>
                <a:lnTo>
                  <a:pt x="962923" y="3124242"/>
                </a:lnTo>
                <a:lnTo>
                  <a:pt x="929084" y="3094284"/>
                </a:lnTo>
                <a:lnTo>
                  <a:pt x="896749" y="3062804"/>
                </a:lnTo>
                <a:lnTo>
                  <a:pt x="865992" y="3029816"/>
                </a:lnTo>
                <a:lnTo>
                  <a:pt x="836891" y="2995336"/>
                </a:lnTo>
                <a:lnTo>
                  <a:pt x="809521" y="2959381"/>
                </a:lnTo>
                <a:lnTo>
                  <a:pt x="802028" y="2948840"/>
                </a:lnTo>
                <a:lnTo>
                  <a:pt x="798345" y="2943506"/>
                </a:lnTo>
                <a:lnTo>
                  <a:pt x="747019" y="2946668"/>
                </a:lnTo>
                <a:lnTo>
                  <a:pt x="696404" y="2946216"/>
                </a:lnTo>
                <a:lnTo>
                  <a:pt x="646700" y="2942278"/>
                </a:lnTo>
                <a:lnTo>
                  <a:pt x="598103" y="2934986"/>
                </a:lnTo>
                <a:lnTo>
                  <a:pt x="550813" y="2924468"/>
                </a:lnTo>
                <a:lnTo>
                  <a:pt x="505028" y="2910854"/>
                </a:lnTo>
                <a:lnTo>
                  <a:pt x="460946" y="2894274"/>
                </a:lnTo>
                <a:lnTo>
                  <a:pt x="418766" y="2874858"/>
                </a:lnTo>
                <a:lnTo>
                  <a:pt x="378687" y="2852735"/>
                </a:lnTo>
                <a:lnTo>
                  <a:pt x="340906" y="2828035"/>
                </a:lnTo>
                <a:lnTo>
                  <a:pt x="305622" y="2800889"/>
                </a:lnTo>
                <a:lnTo>
                  <a:pt x="273034" y="2771425"/>
                </a:lnTo>
                <a:lnTo>
                  <a:pt x="243339" y="2739774"/>
                </a:lnTo>
                <a:lnTo>
                  <a:pt x="216737" y="2706065"/>
                </a:lnTo>
                <a:lnTo>
                  <a:pt x="193426" y="2670429"/>
                </a:lnTo>
                <a:lnTo>
                  <a:pt x="173604" y="2632994"/>
                </a:lnTo>
                <a:lnTo>
                  <a:pt x="157469" y="2593891"/>
                </a:lnTo>
                <a:lnTo>
                  <a:pt x="145220" y="2553249"/>
                </a:lnTo>
                <a:lnTo>
                  <a:pt x="137056" y="2511198"/>
                </a:lnTo>
                <a:lnTo>
                  <a:pt x="133102" y="2463197"/>
                </a:lnTo>
                <a:lnTo>
                  <a:pt x="134788" y="2415503"/>
                </a:lnTo>
                <a:lnTo>
                  <a:pt x="141985" y="2368431"/>
                </a:lnTo>
                <a:lnTo>
                  <a:pt x="154567" y="2322296"/>
                </a:lnTo>
                <a:lnTo>
                  <a:pt x="172405" y="2277415"/>
                </a:lnTo>
                <a:lnTo>
                  <a:pt x="195373" y="2234102"/>
                </a:lnTo>
                <a:lnTo>
                  <a:pt x="223341" y="2192675"/>
                </a:lnTo>
                <a:lnTo>
                  <a:pt x="256184" y="2153447"/>
                </a:lnTo>
                <a:lnTo>
                  <a:pt x="293774" y="2116736"/>
                </a:lnTo>
                <a:lnTo>
                  <a:pt x="248368" y="2092215"/>
                </a:lnTo>
                <a:lnTo>
                  <a:pt x="206516" y="2064872"/>
                </a:lnTo>
                <a:lnTo>
                  <a:pt x="168296" y="2034946"/>
                </a:lnTo>
                <a:lnTo>
                  <a:pt x="133780" y="2002676"/>
                </a:lnTo>
                <a:lnTo>
                  <a:pt x="103044" y="1968302"/>
                </a:lnTo>
                <a:lnTo>
                  <a:pt x="76162" y="1932063"/>
                </a:lnTo>
                <a:lnTo>
                  <a:pt x="53209" y="1894200"/>
                </a:lnTo>
                <a:lnTo>
                  <a:pt x="34261" y="1854950"/>
                </a:lnTo>
                <a:lnTo>
                  <a:pt x="19391" y="1814555"/>
                </a:lnTo>
                <a:lnTo>
                  <a:pt x="8674" y="1773253"/>
                </a:lnTo>
                <a:lnTo>
                  <a:pt x="2185" y="1731284"/>
                </a:lnTo>
                <a:lnTo>
                  <a:pt x="0" y="1688887"/>
                </a:lnTo>
                <a:lnTo>
                  <a:pt x="2191" y="1646302"/>
                </a:lnTo>
                <a:lnTo>
                  <a:pt x="8835" y="1603768"/>
                </a:lnTo>
                <a:lnTo>
                  <a:pt x="20007" y="1561525"/>
                </a:lnTo>
                <a:lnTo>
                  <a:pt x="35780" y="1519813"/>
                </a:lnTo>
                <a:lnTo>
                  <a:pt x="56229" y="1478870"/>
                </a:lnTo>
                <a:lnTo>
                  <a:pt x="81430" y="1438937"/>
                </a:lnTo>
                <a:lnTo>
                  <a:pt x="109261" y="1402970"/>
                </a:lnTo>
                <a:lnTo>
                  <a:pt x="140436" y="1369415"/>
                </a:lnTo>
                <a:lnTo>
                  <a:pt x="174721" y="1338397"/>
                </a:lnTo>
                <a:lnTo>
                  <a:pt x="211885" y="1310041"/>
                </a:lnTo>
                <a:lnTo>
                  <a:pt x="251694" y="1284473"/>
                </a:lnTo>
                <a:lnTo>
                  <a:pt x="293915" y="1261817"/>
                </a:lnTo>
                <a:lnTo>
                  <a:pt x="338314" y="1242200"/>
                </a:lnTo>
                <a:lnTo>
                  <a:pt x="384660" y="1225746"/>
                </a:lnTo>
                <a:lnTo>
                  <a:pt x="432718" y="1212581"/>
                </a:lnTo>
                <a:lnTo>
                  <a:pt x="482257" y="1202831"/>
                </a:lnTo>
                <a:lnTo>
                  <a:pt x="533042" y="1196621"/>
                </a:lnTo>
                <a:lnTo>
                  <a:pt x="537995" y="1185318"/>
                </a:lnTo>
                <a:close/>
              </a:path>
              <a:path w="5911850" h="3601085">
                <a:moveTo>
                  <a:pt x="646326" y="2169187"/>
                </a:moveTo>
                <a:lnTo>
                  <a:pt x="594611" y="2170666"/>
                </a:lnTo>
                <a:lnTo>
                  <a:pt x="543179" y="2168393"/>
                </a:lnTo>
                <a:lnTo>
                  <a:pt x="492311" y="2162425"/>
                </a:lnTo>
                <a:lnTo>
                  <a:pt x="442289" y="2152821"/>
                </a:lnTo>
                <a:lnTo>
                  <a:pt x="393396" y="2139638"/>
                </a:lnTo>
                <a:lnTo>
                  <a:pt x="345914" y="2122933"/>
                </a:lnTo>
                <a:lnTo>
                  <a:pt x="300124" y="2102766"/>
                </a:lnTo>
              </a:path>
              <a:path w="5911850" h="3601085">
                <a:moveTo>
                  <a:pt x="951761" y="2896008"/>
                </a:moveTo>
                <a:lnTo>
                  <a:pt x="914945" y="2907005"/>
                </a:lnTo>
                <a:lnTo>
                  <a:pt x="877355" y="2915978"/>
                </a:lnTo>
                <a:lnTo>
                  <a:pt x="839122" y="2922904"/>
                </a:lnTo>
                <a:lnTo>
                  <a:pt x="800377" y="2927758"/>
                </a:lnTo>
              </a:path>
              <a:path w="5911850" h="3601085">
                <a:moveTo>
                  <a:pt x="2256940" y="3245131"/>
                </a:moveTo>
                <a:lnTo>
                  <a:pt x="2230655" y="3210470"/>
                </a:lnTo>
                <a:lnTo>
                  <a:pt x="2206680" y="3174725"/>
                </a:lnTo>
                <a:lnTo>
                  <a:pt x="2185038" y="3137956"/>
                </a:lnTo>
                <a:lnTo>
                  <a:pt x="2165754" y="3100224"/>
                </a:lnTo>
              </a:path>
              <a:path w="5911850" h="3601085">
                <a:moveTo>
                  <a:pt x="3944643" y="2883689"/>
                </a:moveTo>
                <a:lnTo>
                  <a:pt x="3939359" y="2923963"/>
                </a:lnTo>
                <a:lnTo>
                  <a:pt x="3931514" y="2963953"/>
                </a:lnTo>
                <a:lnTo>
                  <a:pt x="3921122" y="3003561"/>
                </a:lnTo>
                <a:lnTo>
                  <a:pt x="3908194" y="3042693"/>
                </a:lnTo>
              </a:path>
              <a:path w="5911850" h="3601085">
                <a:moveTo>
                  <a:pt x="4669305" y="1900582"/>
                </a:moveTo>
                <a:lnTo>
                  <a:pt x="4719466" y="1922734"/>
                </a:lnTo>
                <a:lnTo>
                  <a:pt x="4767148" y="1947566"/>
                </a:lnTo>
                <a:lnTo>
                  <a:pt x="4812244" y="1974933"/>
                </a:lnTo>
                <a:lnTo>
                  <a:pt x="4854644" y="2004688"/>
                </a:lnTo>
                <a:lnTo>
                  <a:pt x="4894239" y="2036687"/>
                </a:lnTo>
                <a:lnTo>
                  <a:pt x="4930920" y="2070784"/>
                </a:lnTo>
                <a:lnTo>
                  <a:pt x="4964580" y="2106834"/>
                </a:lnTo>
                <a:lnTo>
                  <a:pt x="4995108" y="2144691"/>
                </a:lnTo>
                <a:lnTo>
                  <a:pt x="5022396" y="2184212"/>
                </a:lnTo>
                <a:lnTo>
                  <a:pt x="5046335" y="2225249"/>
                </a:lnTo>
                <a:lnTo>
                  <a:pt x="5066817" y="2267658"/>
                </a:lnTo>
                <a:lnTo>
                  <a:pt x="5083732" y="2311294"/>
                </a:lnTo>
                <a:lnTo>
                  <a:pt x="5096972" y="2356011"/>
                </a:lnTo>
                <a:lnTo>
                  <a:pt x="5106427" y="2401663"/>
                </a:lnTo>
                <a:lnTo>
                  <a:pt x="5111990" y="2448107"/>
                </a:lnTo>
                <a:lnTo>
                  <a:pt x="5113551" y="2495196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6984" y="2536952"/>
            <a:ext cx="223266" cy="24828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658237" y="1465325"/>
            <a:ext cx="4715510" cy="1120775"/>
          </a:xfrm>
          <a:custGeom>
            <a:avLst/>
            <a:gdLst/>
            <a:ahLst/>
            <a:cxnLst/>
            <a:rect l="l" t="t" r="r" b="b"/>
            <a:pathLst>
              <a:path w="4715509" h="1120775">
                <a:moveTo>
                  <a:pt x="4704588" y="257048"/>
                </a:moveTo>
                <a:lnTo>
                  <a:pt x="4709465" y="283213"/>
                </a:lnTo>
                <a:lnTo>
                  <a:pt x="4712843" y="309499"/>
                </a:lnTo>
                <a:lnTo>
                  <a:pt x="4714696" y="335879"/>
                </a:lnTo>
                <a:lnTo>
                  <a:pt x="4715002" y="362331"/>
                </a:lnTo>
              </a:path>
              <a:path w="4715509" h="1120775">
                <a:moveTo>
                  <a:pt x="3440938" y="134238"/>
                </a:moveTo>
                <a:lnTo>
                  <a:pt x="3461827" y="98423"/>
                </a:lnTo>
                <a:lnTo>
                  <a:pt x="3485753" y="64023"/>
                </a:lnTo>
                <a:lnTo>
                  <a:pt x="3512607" y="31172"/>
                </a:lnTo>
                <a:lnTo>
                  <a:pt x="3542284" y="0"/>
                </a:lnTo>
              </a:path>
              <a:path w="4715509" h="1120775">
                <a:moveTo>
                  <a:pt x="2492883" y="198247"/>
                </a:moveTo>
                <a:lnTo>
                  <a:pt x="2501901" y="168380"/>
                </a:lnTo>
                <a:lnTo>
                  <a:pt x="2513123" y="139049"/>
                </a:lnTo>
                <a:lnTo>
                  <a:pt x="2526512" y="110361"/>
                </a:lnTo>
                <a:lnTo>
                  <a:pt x="2542032" y="82423"/>
                </a:lnTo>
              </a:path>
              <a:path w="4715509" h="1120775">
                <a:moveTo>
                  <a:pt x="1380363" y="237616"/>
                </a:moveTo>
                <a:lnTo>
                  <a:pt x="1427749" y="262249"/>
                </a:lnTo>
                <a:lnTo>
                  <a:pt x="1473231" y="289226"/>
                </a:lnTo>
                <a:lnTo>
                  <a:pt x="1516665" y="318466"/>
                </a:lnTo>
                <a:lnTo>
                  <a:pt x="1557909" y="349885"/>
                </a:lnTo>
              </a:path>
              <a:path w="4715509" h="1120775">
                <a:moveTo>
                  <a:pt x="30987" y="1120521"/>
                </a:moveTo>
                <a:lnTo>
                  <a:pt x="21127" y="1091404"/>
                </a:lnTo>
                <a:lnTo>
                  <a:pt x="12684" y="1061989"/>
                </a:lnTo>
                <a:lnTo>
                  <a:pt x="5645" y="1032313"/>
                </a:lnTo>
                <a:lnTo>
                  <a:pt x="0" y="1002411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6571" y="575817"/>
            <a:ext cx="669861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00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6571" y="1672793"/>
            <a:ext cx="7268845" cy="2432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5%D0%B7%D1%8E%D0%BC%D0%B5" TargetMode="External"/><Relationship Id="rId3" Type="http://schemas.openxmlformats.org/officeDocument/2006/relationships/hyperlink" Target="http://ru.wikipedia.org/wiki/%D0%9C%D0%B5%D1%81%D1%82%D0%BE%D0%B8%D0%BC%D0%B5%D0%BD%D0%B8%D0%B5" TargetMode="External"/><Relationship Id="rId7" Type="http://schemas.openxmlformats.org/officeDocument/2006/relationships/hyperlink" Target="http://ru.wikipedia.org/wiki/%D0%94%D0%B5%D0%B5%D0%BF%D1%80%D0%B8%D1%87%D0%B0%D1%81%D1%82%D0%B8%D0%B5" TargetMode="External"/><Relationship Id="rId2" Type="http://schemas.openxmlformats.org/officeDocument/2006/relationships/hyperlink" Target="http://ru.wikipedia.org/wiki/%D0%98%D0%BC%D1%8F_%D1%81%D1%83%D1%89%D0%B5%D1%81%D1%82%D0%B2%D0%B8%D1%82%D0%B5%D0%BB%D1%8C%D0%BD%D0%BE%D0%B5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3%D0%BB%D0%B0%D0%B3%D0%BE%D0%BB" TargetMode="External"/><Relationship Id="rId5" Type="http://schemas.openxmlformats.org/officeDocument/2006/relationships/hyperlink" Target="http://ru.wikipedia.org/wiki/%D0%9F%D1%80%D0%B8%D1%87%D0%B0%D1%81%D1%82%D0%B8%D0%B5_(%D0%BB%D0%B8%D0%BD%D0%B3%D0%B2%D0%B8%D1%81%D1%82%D0%B8%D0%BA%D0%B0)" TargetMode="External"/><Relationship Id="rId4" Type="http://schemas.openxmlformats.org/officeDocument/2006/relationships/hyperlink" Target="http://ru.wikipedia.org/wiki/%D0%98%D0%BC%D1%8F_%D0%BF%D1%80%D0%B8%D0%BB%D0%B0%D0%B3%D0%B0%D1%82%D0%B5%D0%BB%D1%8C%D0%BD%D0%BE%D0%B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4545" y="1176350"/>
            <a:ext cx="64319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dirty="0" smtClean="0">
                <a:latin typeface="Segoe Script" pitchFamily="34" charset="0"/>
              </a:rPr>
              <a:t>Сообщение из опыта работы на тему: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«Использование современных образовательных технологий  для развития связной речи старших дошкольников»</a:t>
            </a:r>
            <a:endParaRPr lang="ru-RU" sz="2400" dirty="0">
              <a:latin typeface="Segoe Script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600" y="4648200"/>
            <a:ext cx="29921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Подготовила: Воспитатель ВКК                                                                          Чечулина И.В.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139" y="1078483"/>
            <a:ext cx="587883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Segoe UI"/>
                <a:cs typeface="Segoe UI"/>
              </a:rPr>
              <a:t>Когда</a:t>
            </a:r>
            <a:r>
              <a:rPr sz="2000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же</a:t>
            </a:r>
            <a:r>
              <a:rPr sz="20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Segoe UI"/>
                <a:cs typeface="Segoe UI"/>
              </a:rPr>
              <a:t>начинать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Segoe UI"/>
                <a:cs typeface="Segoe UI"/>
              </a:rPr>
              <a:t>знакомство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 с этим</a:t>
            </a:r>
            <a:r>
              <a:rPr sz="2000" spc="-5" dirty="0">
                <a:solidFill>
                  <a:srgbClr val="C00000"/>
                </a:solidFill>
                <a:latin typeface="Segoe UI"/>
                <a:cs typeface="Segoe UI"/>
              </a:rPr>
              <a:t> приёмом?</a:t>
            </a:r>
            <a:endParaRPr sz="2000">
              <a:latin typeface="Segoe UI"/>
              <a:cs typeface="Segoe UI"/>
            </a:endParaRPr>
          </a:p>
          <a:p>
            <a:pPr marL="9525" algn="ctr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В</a:t>
            </a:r>
            <a:r>
              <a:rPr sz="20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старшем</a:t>
            </a:r>
            <a:r>
              <a:rPr sz="2000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дошкольном</a:t>
            </a:r>
            <a:r>
              <a:rPr sz="20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возрасте!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Целесообразно</a:t>
            </a:r>
            <a:r>
              <a:rPr sz="20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вначале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предлагать</a:t>
            </a:r>
            <a:r>
              <a:rPr sz="20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детям</a:t>
            </a:r>
            <a:r>
              <a:rPr sz="20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для</a:t>
            </a:r>
            <a:endParaRPr sz="2000">
              <a:latin typeface="Segoe UI"/>
              <a:cs typeface="Segoe UI"/>
            </a:endParaRPr>
          </a:p>
          <a:p>
            <a:pPr marL="594360" marR="584835" algn="ctr">
              <a:lnSpc>
                <a:spcPct val="100000"/>
              </a:lnSpc>
              <a:tabLst>
                <a:tab pos="3829050" algn="l"/>
              </a:tabLst>
            </a:pP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прослушива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н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и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я</a:t>
            </a:r>
            <a:r>
              <a:rPr sz="2000" b="1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г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о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товые	синкв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е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йн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ы,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например: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Осень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Солнечная,</a:t>
            </a:r>
            <a:r>
              <a:rPr sz="2000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тёплая.</a:t>
            </a:r>
            <a:endParaRPr sz="2000">
              <a:latin typeface="Segoe UI"/>
              <a:cs typeface="Segoe U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Дарит,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светится,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радует.</a:t>
            </a:r>
            <a:endParaRPr sz="2000">
              <a:latin typeface="Segoe UI"/>
              <a:cs typeface="Segoe UI"/>
            </a:endParaRPr>
          </a:p>
          <a:p>
            <a:pPr marL="1373505" marR="1363980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парке</a:t>
            </a:r>
            <a:r>
              <a:rPr sz="2000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осыпаются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листья. </a:t>
            </a:r>
            <a:r>
              <a:rPr sz="2000" spc="-5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Золото, красота,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счастье!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542" y="4249039"/>
            <a:ext cx="387222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014" indent="-2578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771650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Ежик</a:t>
            </a:r>
            <a:endParaRPr sz="1800">
              <a:latin typeface="Segoe UI"/>
              <a:cs typeface="Segoe UI"/>
            </a:endParaRPr>
          </a:p>
          <a:p>
            <a:pPr marL="1120140" indent="-257810">
              <a:lnSpc>
                <a:spcPct val="100000"/>
              </a:lnSpc>
              <a:buAutoNum type="arabicPeriod"/>
              <a:tabLst>
                <a:tab pos="11207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Серый,</a:t>
            </a:r>
            <a:r>
              <a:rPr sz="18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колючий</a:t>
            </a:r>
            <a:endParaRPr sz="1800">
              <a:latin typeface="Segoe UI"/>
              <a:cs typeface="Segoe UI"/>
            </a:endParaRPr>
          </a:p>
          <a:p>
            <a:pPr marL="347345" indent="-257810">
              <a:lnSpc>
                <a:spcPct val="100000"/>
              </a:lnSpc>
              <a:buAutoNum type="arabicPeriod"/>
              <a:tabLst>
                <a:tab pos="34798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Фыркает,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спит,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сворачивается.</a:t>
            </a:r>
            <a:endParaRPr sz="1800">
              <a:latin typeface="Segoe UI"/>
              <a:cs typeface="Segoe UI"/>
            </a:endParaRPr>
          </a:p>
          <a:p>
            <a:pPr marL="269875" indent="-257810">
              <a:lnSpc>
                <a:spcPct val="100000"/>
              </a:lnSpc>
              <a:buAutoNum type="arabicPeriod"/>
              <a:tabLst>
                <a:tab pos="270510" algn="l"/>
              </a:tabLst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Мне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нравится</a:t>
            </a:r>
            <a:r>
              <a:rPr sz="18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маленький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10" dirty="0">
                <a:solidFill>
                  <a:srgbClr val="001F5F"/>
                </a:solidFill>
                <a:latin typeface="Segoe UI"/>
                <a:cs typeface="Segoe UI"/>
              </a:rPr>
              <a:t>ежик.</a:t>
            </a:r>
            <a:endParaRPr sz="1800">
              <a:latin typeface="Segoe UI"/>
              <a:cs typeface="Segoe UI"/>
            </a:endParaRPr>
          </a:p>
          <a:p>
            <a:pPr marL="1833245" indent="-257810">
              <a:lnSpc>
                <a:spcPct val="100000"/>
              </a:lnSpc>
              <a:buAutoNum type="arabicPeriod"/>
              <a:tabLst>
                <a:tab pos="1833880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Лес.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9148" y="501853"/>
            <a:ext cx="10331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Segoe UI"/>
                <a:cs typeface="Segoe UI"/>
              </a:rPr>
              <a:t>Пр</a:t>
            </a:r>
            <a:r>
              <a:rPr sz="2000" b="1" spc="5" dirty="0">
                <a:latin typeface="Segoe UI"/>
                <a:cs typeface="Segoe UI"/>
              </a:rPr>
              <a:t>и</a:t>
            </a:r>
            <a:r>
              <a:rPr sz="2000" b="1" dirty="0">
                <a:latin typeface="Segoe UI"/>
                <a:cs typeface="Segoe UI"/>
              </a:rPr>
              <a:t>мер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1109" y="501853"/>
            <a:ext cx="13430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син</a:t>
            </a:r>
            <a:r>
              <a:rPr sz="2000" b="1" spc="-10" dirty="0">
                <a:solidFill>
                  <a:srgbClr val="C00000"/>
                </a:solidFill>
                <a:latin typeface="Segoe UI"/>
                <a:cs typeface="Segoe UI"/>
              </a:rPr>
              <a:t>к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вей</a:t>
            </a:r>
            <a:r>
              <a:rPr sz="2000" b="1" spc="-10" dirty="0">
                <a:solidFill>
                  <a:srgbClr val="C00000"/>
                </a:solidFill>
                <a:latin typeface="Segoe UI"/>
                <a:cs typeface="Segoe UI"/>
              </a:rPr>
              <a:t>н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а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6895" y="1039367"/>
            <a:ext cx="5028437" cy="3099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3158" y="1165916"/>
            <a:ext cx="4133850" cy="23133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1.</a:t>
            </a:r>
            <a:r>
              <a:rPr sz="20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?</a:t>
            </a:r>
            <a:endParaRPr sz="2000">
              <a:latin typeface="Segoe UI"/>
              <a:cs typeface="Segoe UI"/>
            </a:endParaRPr>
          </a:p>
          <a:p>
            <a:pPr marL="295910" indent="-28384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296545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Cерый,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колючий</a:t>
            </a:r>
            <a:endParaRPr sz="2000">
              <a:latin typeface="Segoe UI"/>
              <a:cs typeface="Segoe UI"/>
            </a:endParaRPr>
          </a:p>
          <a:p>
            <a:pPr marL="295910" indent="-28384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296545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Фыркает,</a:t>
            </a:r>
            <a:r>
              <a:rPr sz="20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спит,</a:t>
            </a:r>
            <a:r>
              <a:rPr sz="20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сворачивается.</a:t>
            </a:r>
            <a:endParaRPr sz="2000">
              <a:latin typeface="Segoe UI"/>
              <a:cs typeface="Segoe UI"/>
            </a:endParaRPr>
          </a:p>
          <a:p>
            <a:pPr marL="295910" indent="-28384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296545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Мне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 нравится</a:t>
            </a:r>
            <a:r>
              <a:rPr sz="20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этот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зверек</a:t>
            </a:r>
            <a:endParaRPr sz="2000">
              <a:latin typeface="Segoe UI"/>
              <a:cs typeface="Segoe UI"/>
            </a:endParaRPr>
          </a:p>
          <a:p>
            <a:pPr marL="295910" indent="-283845">
              <a:lnSpc>
                <a:spcPct val="100000"/>
              </a:lnSpc>
              <a:spcBef>
                <a:spcPts val="1205"/>
              </a:spcBef>
              <a:buAutoNum type="arabicPeriod" startAt="2"/>
              <a:tabLst>
                <a:tab pos="296545" algn="l"/>
              </a:tabLst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Лес.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9230" y="646302"/>
            <a:ext cx="2775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Segoe UI"/>
                <a:cs typeface="Segoe UI"/>
              </a:rPr>
              <a:t>СИНКВЕЙН</a:t>
            </a:r>
            <a:r>
              <a:rPr sz="2000" b="1" spc="-3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-ЗАГАДКА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6223" y="3703320"/>
            <a:ext cx="3589781" cy="223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788" y="1582674"/>
            <a:ext cx="624840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Сказкотерапия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 означает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«лечение</a:t>
            </a:r>
            <a:endParaRPr sz="2000">
              <a:latin typeface="Segoe UI"/>
              <a:cs typeface="Segoe UI"/>
            </a:endParaRPr>
          </a:p>
          <a:p>
            <a:pPr marL="12700" marR="344170">
              <a:lnSpc>
                <a:spcPct val="100000"/>
              </a:lnSpc>
              <a:tabLst>
                <a:tab pos="1411605" algn="l"/>
              </a:tabLst>
            </a:pP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сказкой».	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Сказки содействуют развитию речи </a:t>
            </a:r>
            <a:r>
              <a:rPr sz="2000" b="1" spc="-5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детей,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развивают</a:t>
            </a:r>
            <a:r>
              <a:rPr sz="20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навыки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связной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речи.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Развивают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способность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20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отличать</a:t>
            </a:r>
            <a:r>
              <a:rPr sz="20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хорошее</a:t>
            </a:r>
            <a:endParaRPr sz="2000">
              <a:latin typeface="Segoe UI"/>
              <a:cs typeface="Segoe UI"/>
            </a:endParaRPr>
          </a:p>
          <a:p>
            <a:pPr marL="12700" marR="709295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от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плохого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сказке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 жизни,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умение делать </a:t>
            </a:r>
            <a:r>
              <a:rPr sz="2000" b="1" spc="-5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нравственный</a:t>
            </a:r>
            <a:r>
              <a:rPr sz="20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выбор.</a:t>
            </a:r>
            <a:endParaRPr sz="2000">
              <a:latin typeface="Segoe UI"/>
              <a:cs typeface="Segoe UI"/>
            </a:endParaRPr>
          </a:p>
          <a:p>
            <a:pPr marL="12700" marR="5080" indent="208279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Сказки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воспитывают послушание на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основе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 любви и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уважения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к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родителям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близким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людям.</a:t>
            </a:r>
            <a:r>
              <a:rPr sz="20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Формируют</a:t>
            </a:r>
            <a:r>
              <a:rPr sz="20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такие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качества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как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терпение, </a:t>
            </a:r>
            <a:r>
              <a:rPr sz="2000" b="1" spc="-5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милосердие, умение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уступать,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помогать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друг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другу.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5776" y="718184"/>
            <a:ext cx="1877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Segoe UI"/>
                <a:cs typeface="Segoe UI"/>
              </a:rPr>
              <a:t>Сказкотерапия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533400"/>
            <a:ext cx="7447915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Дидактические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сказки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(от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3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–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х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до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6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лет)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solidFill>
                  <a:srgbClr val="001F5F"/>
                </a:solidFill>
                <a:latin typeface="Segoe UI"/>
                <a:cs typeface="Segoe UI"/>
              </a:rPr>
              <a:t>Дидактические</a:t>
            </a:r>
            <a:r>
              <a:rPr sz="1800" b="1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сказки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могут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раскрывать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смысл и важность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определённых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знаний.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форме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дидактических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сказок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«подаются»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учебные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задания.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Художественные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сказки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способствуют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воспитанию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нравственных </a:t>
            </a:r>
            <a:r>
              <a:rPr sz="1800" b="1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чувств: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взаимопомощи,</a:t>
            </a:r>
            <a:r>
              <a:rPr sz="18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поддержки,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сочувствия,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долга,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ответственности</a:t>
            </a:r>
            <a:r>
              <a:rPr sz="18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др.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Психологические</a:t>
            </a:r>
            <a:r>
              <a:rPr sz="18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сказки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способствуют</a:t>
            </a: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преодолению</a:t>
            </a: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страхов,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обретению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уверенности</a:t>
            </a:r>
            <a:r>
              <a:rPr sz="18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себе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др.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Segoe UI"/>
              <a:cs typeface="Segoe UI"/>
            </a:endParaRPr>
          </a:p>
          <a:p>
            <a:pPr marL="12700" marR="32384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Медитативные сказки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рассказываются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под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специальную 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музыку, </a:t>
            </a:r>
            <a:r>
              <a:rPr sz="1800" b="1" spc="-48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помогают</a:t>
            </a:r>
            <a:r>
              <a:rPr sz="18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расслабиться,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снять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напряжение.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353" y="358266"/>
            <a:ext cx="16948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Segoe UI"/>
                <a:cs typeface="Segoe UI"/>
              </a:rPr>
              <a:t>Логоритмика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442" y="719709"/>
            <a:ext cx="7620634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Это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система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двигательных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упражнений,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которых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различные </a:t>
            </a:r>
            <a:r>
              <a:rPr sz="1800" b="1" spc="-48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движения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сочетаются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произнесением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специального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речевого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материала.</a:t>
            </a:r>
            <a:endParaRPr sz="1800">
              <a:latin typeface="Segoe UI"/>
              <a:cs typeface="Segoe UI"/>
            </a:endParaRPr>
          </a:p>
          <a:p>
            <a:pPr marL="1758950" algn="just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Виды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логоритмических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упражнений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267" y="1917192"/>
            <a:ext cx="6841235" cy="43037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1264" y="2671572"/>
            <a:ext cx="3001010" cy="3360420"/>
            <a:chOff x="5541264" y="2671572"/>
            <a:chExt cx="3001010" cy="3360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4" y="2709672"/>
              <a:ext cx="2924556" cy="3284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60314" y="2690622"/>
              <a:ext cx="2962910" cy="3322320"/>
            </a:xfrm>
            <a:custGeom>
              <a:avLst/>
              <a:gdLst/>
              <a:ahLst/>
              <a:cxnLst/>
              <a:rect l="l" t="t" r="r" b="b"/>
              <a:pathLst>
                <a:path w="2962909" h="3322320">
                  <a:moveTo>
                    <a:pt x="0" y="3322320"/>
                  </a:moveTo>
                  <a:lnTo>
                    <a:pt x="2962656" y="3322320"/>
                  </a:lnTo>
                  <a:lnTo>
                    <a:pt x="2962656" y="0"/>
                  </a:lnTo>
                  <a:lnTo>
                    <a:pt x="0" y="0"/>
                  </a:lnTo>
                  <a:lnTo>
                    <a:pt x="0" y="332232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8509" y="385698"/>
            <a:ext cx="7811134" cy="54432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38760" indent="444500">
              <a:lnSpc>
                <a:spcPct val="101299"/>
              </a:lnSpc>
              <a:spcBef>
                <a:spcPts val="70"/>
              </a:spcBef>
              <a:tabLst>
                <a:tab pos="5031740" algn="l"/>
              </a:tabLst>
            </a:pP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Логоритмика</a:t>
            </a:r>
            <a:r>
              <a:rPr sz="1600" b="1" spc="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для</a:t>
            </a:r>
            <a:r>
              <a:rPr sz="1600" b="1" spc="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Segoe UI"/>
                <a:cs typeface="Segoe UI"/>
              </a:rPr>
              <a:t>детей</a:t>
            </a:r>
            <a:r>
              <a:rPr sz="1600" b="1" spc="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младшего</a:t>
            </a:r>
            <a:r>
              <a:rPr sz="1600" b="1" spc="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возраста	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имеет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целью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стимуляцию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речевой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мыслительной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активности,</a:t>
            </a:r>
            <a:r>
              <a:rPr sz="1600" spc="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формирование</a:t>
            </a:r>
            <a:r>
              <a:rPr sz="1600" spc="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связной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r>
              <a:rPr sz="16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– </a:t>
            </a:r>
            <a:r>
              <a:rPr sz="1600" spc="-4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Segoe UI"/>
                <a:cs typeface="Segoe UI"/>
              </a:rPr>
              <a:t>это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Segoe UI"/>
                <a:cs typeface="Segoe UI"/>
              </a:rPr>
              <a:t>пальчиковая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гимнастика,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потешки,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коротенькие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стихи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животных,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изображение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их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по показу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педагога.</a:t>
            </a:r>
            <a:endParaRPr sz="1600">
              <a:latin typeface="Segoe UI"/>
              <a:cs typeface="Segoe UI"/>
            </a:endParaRPr>
          </a:p>
          <a:p>
            <a:pPr marL="346075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Логоритмика</a:t>
            </a:r>
            <a:r>
              <a:rPr sz="1600" b="1" spc="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для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детей</a:t>
            </a:r>
            <a:r>
              <a:rPr sz="16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5-6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лет</a:t>
            </a:r>
            <a:r>
              <a:rPr sz="1600" b="1" spc="4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 этом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возрасте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упражнения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более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сложные.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Детям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нужно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освоить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не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только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движения,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но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ритм,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слова,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Segoe UI"/>
                <a:cs typeface="Segoe UI"/>
              </a:rPr>
              <a:t>музыку.</a:t>
            </a:r>
            <a:endParaRPr sz="1600">
              <a:latin typeface="Segoe UI"/>
              <a:cs typeface="Segoe UI"/>
            </a:endParaRPr>
          </a:p>
          <a:p>
            <a:pPr marL="12700" marR="222885" indent="333375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Логоритмика</a:t>
            </a:r>
            <a:r>
              <a:rPr sz="1600" b="1" spc="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для</a:t>
            </a:r>
            <a:r>
              <a:rPr sz="16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Segoe UI"/>
                <a:cs typeface="Segoe UI"/>
              </a:rPr>
              <a:t>детей</a:t>
            </a:r>
            <a:r>
              <a:rPr sz="1600" b="1" spc="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6-7</a:t>
            </a:r>
            <a:r>
              <a:rPr sz="16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лет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дети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могут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сами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догадаться,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придумать </a:t>
            </a:r>
            <a:r>
              <a:rPr sz="1600" spc="-4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какие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движения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нужно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выполнять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соответствии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содержанием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текста,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характером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музыки.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Segoe UI"/>
              <a:cs typeface="Segoe UI"/>
            </a:endParaRPr>
          </a:p>
          <a:p>
            <a:pPr marL="804545" marR="5390515">
              <a:lnSpc>
                <a:spcPct val="100000"/>
              </a:lnSpc>
            </a:pP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Мишка косолапый </a:t>
            </a:r>
            <a:r>
              <a:rPr sz="1600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лесу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C00000"/>
                </a:solidFill>
                <a:latin typeface="Times New Roman"/>
                <a:cs typeface="Times New Roman"/>
              </a:rPr>
              <a:t>идет,</a:t>
            </a:r>
            <a:endParaRPr sz="1600">
              <a:latin typeface="Times New Roman"/>
              <a:cs typeface="Times New Roman"/>
            </a:endParaRPr>
          </a:p>
          <a:p>
            <a:pPr marL="804545">
              <a:lnSpc>
                <a:spcPct val="100000"/>
              </a:lnSpc>
            </a:pPr>
            <a:r>
              <a:rPr sz="16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(имитируем</a:t>
            </a:r>
            <a:r>
              <a:rPr sz="160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косолапую</a:t>
            </a:r>
            <a:r>
              <a:rPr sz="16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ходьбу</a:t>
            </a:r>
            <a:r>
              <a:rPr sz="1600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мишки)</a:t>
            </a:r>
            <a:endParaRPr sz="1600">
              <a:latin typeface="Times New Roman"/>
              <a:cs typeface="Times New Roman"/>
            </a:endParaRPr>
          </a:p>
          <a:p>
            <a:pPr marL="804545" marR="5459095">
              <a:lnSpc>
                <a:spcPct val="100000"/>
              </a:lnSpc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Шишки</a:t>
            </a:r>
            <a:r>
              <a:rPr sz="16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собирает, </a:t>
            </a:r>
            <a:r>
              <a:rPr sz="1600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Песенки</a:t>
            </a:r>
            <a:r>
              <a:rPr sz="16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imes New Roman"/>
                <a:cs typeface="Times New Roman"/>
              </a:rPr>
              <a:t>поет.</a:t>
            </a:r>
            <a:endParaRPr sz="1600">
              <a:latin typeface="Times New Roman"/>
              <a:cs typeface="Times New Roman"/>
            </a:endParaRPr>
          </a:p>
          <a:p>
            <a:pPr marL="804545">
              <a:lnSpc>
                <a:spcPct val="100000"/>
              </a:lnSpc>
            </a:pPr>
            <a:r>
              <a:rPr sz="16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(Приседаем</a:t>
            </a:r>
            <a:r>
              <a:rPr sz="1600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6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собираем</a:t>
            </a:r>
            <a:r>
              <a:rPr sz="16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шишки)</a:t>
            </a:r>
            <a:endParaRPr sz="1600">
              <a:latin typeface="Times New Roman"/>
              <a:cs typeface="Times New Roman"/>
            </a:endParaRPr>
          </a:p>
          <a:p>
            <a:pPr marL="804545" marR="5244465">
              <a:lnSpc>
                <a:spcPct val="100000"/>
              </a:lnSpc>
            </a:pP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Шишка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отскочила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Прямо</a:t>
            </a:r>
            <a:r>
              <a:rPr sz="16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мишке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лоб.</a:t>
            </a:r>
            <a:endParaRPr sz="1600">
              <a:latin typeface="Times New Roman"/>
              <a:cs typeface="Times New Roman"/>
            </a:endParaRPr>
          </a:p>
          <a:p>
            <a:pPr marL="804545">
              <a:lnSpc>
                <a:spcPct val="100000"/>
              </a:lnSpc>
            </a:pPr>
            <a:r>
              <a:rPr sz="16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(Легонько</a:t>
            </a:r>
            <a:r>
              <a:rPr sz="160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ударяем</a:t>
            </a:r>
            <a:r>
              <a:rPr sz="16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себя</a:t>
            </a: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ладошкой</a:t>
            </a:r>
            <a:r>
              <a:rPr sz="1600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endParaRPr sz="1600">
              <a:latin typeface="Times New Roman"/>
              <a:cs typeface="Times New Roman"/>
            </a:endParaRPr>
          </a:p>
          <a:p>
            <a:pPr marL="804545">
              <a:lnSpc>
                <a:spcPct val="100000"/>
              </a:lnSpc>
            </a:pP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лбу)</a:t>
            </a:r>
            <a:endParaRPr sz="1600">
              <a:latin typeface="Times New Roman"/>
              <a:cs typeface="Times New Roman"/>
            </a:endParaRPr>
          </a:p>
          <a:p>
            <a:pPr marL="804545">
              <a:lnSpc>
                <a:spcPts val="1910"/>
              </a:lnSpc>
              <a:spcBef>
                <a:spcPts val="5"/>
              </a:spcBef>
            </a:pP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Мишка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рассердился</a:t>
            </a:r>
            <a:endParaRPr sz="1600">
              <a:latin typeface="Times New Roman"/>
              <a:cs typeface="Times New Roman"/>
            </a:endParaRPr>
          </a:p>
          <a:p>
            <a:pPr marL="804545">
              <a:lnSpc>
                <a:spcPts val="1910"/>
              </a:lnSpc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 ногою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топ!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(Топаем</a:t>
            </a:r>
            <a:r>
              <a:rPr sz="1600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ногой)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633" y="791971"/>
            <a:ext cx="6613525" cy="466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ТРИЗ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–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это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технология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творчества,</a:t>
            </a:r>
            <a:r>
              <a:rPr sz="18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цель 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которой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–</a:t>
            </a:r>
            <a:endParaRPr sz="1800" dirty="0">
              <a:latin typeface="Segoe UI"/>
              <a:cs typeface="Segoe UI"/>
            </a:endParaRPr>
          </a:p>
          <a:p>
            <a:pPr marL="12700" marR="12573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стимулировать воображение,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научить мыслить системно </a:t>
            </a:r>
            <a:r>
              <a:rPr sz="1800" b="1" spc="-484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вместе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 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тем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нестандартно.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ТРИЗ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располагает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конкретными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приёмами,</a:t>
            </a:r>
            <a:r>
              <a:rPr sz="18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правилами, инструментами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творчества.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Segoe UI"/>
              <a:cs typeface="Segoe UI"/>
            </a:endParaRPr>
          </a:p>
          <a:p>
            <a:pPr marL="12700" marR="544830" indent="31686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работе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детьми,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по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 err="1">
                <a:solidFill>
                  <a:srgbClr val="001F5F"/>
                </a:solidFill>
                <a:latin typeface="Segoe UI"/>
                <a:cs typeface="Segoe UI"/>
              </a:rPr>
              <a:t>данной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 err="1" smtClean="0">
                <a:solidFill>
                  <a:srgbClr val="001F5F"/>
                </a:solidFill>
                <a:latin typeface="Segoe UI"/>
                <a:cs typeface="Segoe UI"/>
              </a:rPr>
              <a:t>технологии</a:t>
            </a:r>
            <a:r>
              <a:rPr lang="ru-RU" sz="1800" b="1" spc="-5" dirty="0" smtClean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1800" b="1" spc="-2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придерживаю</a:t>
            </a:r>
            <a:r>
              <a:rPr lang="ru-RU" sz="1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сь</a:t>
            </a:r>
            <a:r>
              <a:rPr lang="ru-RU" sz="18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 smtClean="0">
                <a:solidFill>
                  <a:srgbClr val="001F5F"/>
                </a:solidFill>
                <a:latin typeface="Segoe UI"/>
                <a:cs typeface="Segoe UI"/>
              </a:rPr>
              <a:t>следующего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Segoe UI"/>
              <a:cs typeface="Segoe UI"/>
            </a:endParaRPr>
          </a:p>
          <a:p>
            <a:pPr marL="215265" indent="-203200">
              <a:lnSpc>
                <a:spcPct val="100000"/>
              </a:lnSpc>
              <a:buFont typeface="Arial MT"/>
              <a:buChar char="•"/>
              <a:tabLst>
                <a:tab pos="2159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Выслушивать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каждого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желающего.</a:t>
            </a:r>
            <a:endParaRPr sz="1800" dirty="0">
              <a:latin typeface="Segoe UI"/>
              <a:cs typeface="Segoe UI"/>
            </a:endParaRPr>
          </a:p>
          <a:p>
            <a:pPr marL="215265" indent="-203200">
              <a:lnSpc>
                <a:spcPct val="100000"/>
              </a:lnSpc>
              <a:buFont typeface="Arial MT"/>
              <a:buChar char="•"/>
              <a:tabLst>
                <a:tab pos="2159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Давать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только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положительные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оценки,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они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раскрепощают!</a:t>
            </a:r>
            <a:endParaRPr sz="1800" dirty="0">
              <a:latin typeface="Segoe UI"/>
              <a:cs typeface="Segoe UI"/>
            </a:endParaRPr>
          </a:p>
          <a:p>
            <a:pPr marL="215265" indent="-203200">
              <a:lnSpc>
                <a:spcPct val="100000"/>
              </a:lnSpc>
              <a:buFont typeface="Arial MT"/>
              <a:buChar char="•"/>
              <a:tabLst>
                <a:tab pos="215900" algn="l"/>
              </a:tabLst>
            </a:pP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Говорить: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интересно,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необычно,</a:t>
            </a:r>
            <a:r>
              <a:rPr sz="18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хорошо,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любопытно!</a:t>
            </a:r>
            <a:endParaRPr sz="1800" dirty="0">
              <a:latin typeface="Segoe UI"/>
              <a:cs typeface="Segoe UI"/>
            </a:endParaRPr>
          </a:p>
          <a:p>
            <a:pPr marL="12700" marR="172720">
              <a:lnSpc>
                <a:spcPct val="100000"/>
              </a:lnSpc>
              <a:buFont typeface="Arial MT"/>
              <a:buChar char="•"/>
              <a:tabLst>
                <a:tab pos="2159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Импровизировать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беседах на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занятиях и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идти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за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логикой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ребёнка,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подчиняясь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ей,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не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навязывая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своего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мнения.</a:t>
            </a:r>
            <a:endParaRPr sz="18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buFont typeface="Arial MT"/>
              <a:buChar char="•"/>
              <a:tabLst>
                <a:tab pos="215900" algn="l"/>
              </a:tabLst>
            </a:pPr>
            <a:r>
              <a:rPr lang="ru-RU"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Формировать умение</a:t>
            </a:r>
            <a:r>
              <a:rPr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детей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возражать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взрослым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и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друг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другу,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но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возражать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аргументировано,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предлагая что–то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взамен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доказывая.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718184"/>
            <a:ext cx="644271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В</a:t>
            </a:r>
            <a:r>
              <a:rPr sz="2000" b="1" spc="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Segoe UI"/>
                <a:cs typeface="Segoe UI"/>
              </a:rPr>
              <a:t>результате</a:t>
            </a:r>
            <a:r>
              <a:rPr sz="2000" b="1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занятий</a:t>
            </a:r>
            <a:r>
              <a:rPr sz="20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с</a:t>
            </a:r>
            <a:r>
              <a:rPr sz="20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применением</a:t>
            </a:r>
            <a:r>
              <a:rPr sz="20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технологии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ТРИЗ</a:t>
            </a:r>
            <a:r>
              <a:rPr sz="20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у</a:t>
            </a:r>
            <a:r>
              <a:rPr sz="20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детей: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Снимается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чувство</a:t>
            </a:r>
            <a:r>
              <a:rPr sz="20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скованности,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Преодолевается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застенчивость,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Развивается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воображение,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речевая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общая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инициатива,</a:t>
            </a:r>
            <a:endParaRPr sz="20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Повышается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уровень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познавательных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способностей, </a:t>
            </a:r>
            <a:r>
              <a:rPr sz="2000" spc="-5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что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помогает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детям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освободиться</a:t>
            </a:r>
            <a:r>
              <a:rPr sz="20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от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инерции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мышления.</a:t>
            </a:r>
            <a:endParaRPr sz="20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ТРИЗ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дошкольников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это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система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коллективных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игр,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занятий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призванная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не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заменять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основную</a:t>
            </a:r>
            <a:endParaRPr sz="2000">
              <a:latin typeface="Segoe UI"/>
              <a:cs typeface="Segoe UI"/>
            </a:endParaRPr>
          </a:p>
          <a:p>
            <a:pPr marL="12700" marR="1658620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программу,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максимально</a:t>
            </a:r>
            <a:r>
              <a:rPr sz="20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увеличить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её </a:t>
            </a:r>
            <a:r>
              <a:rPr sz="2000" spc="-5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эффективность.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Segoe UI"/>
                <a:cs typeface="Segoe UI"/>
              </a:rPr>
              <a:t>Метод </a:t>
            </a:r>
            <a:r>
              <a:rPr b="1" spc="-5" dirty="0">
                <a:latin typeface="Segoe UI"/>
                <a:cs typeface="Segoe UI"/>
              </a:rPr>
              <a:t>фокальных</a:t>
            </a:r>
            <a:r>
              <a:rPr b="1" spc="5" dirty="0">
                <a:latin typeface="Segoe UI"/>
                <a:cs typeface="Segoe UI"/>
              </a:rPr>
              <a:t> </a:t>
            </a:r>
            <a:r>
              <a:rPr b="1" spc="-15" dirty="0">
                <a:latin typeface="Segoe UI"/>
                <a:cs typeface="Segoe UI"/>
              </a:rPr>
              <a:t>объектов</a:t>
            </a:r>
            <a:r>
              <a:rPr b="1" spc="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(МФО)</a:t>
            </a:r>
            <a:r>
              <a:rPr b="1" spc="2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–</a:t>
            </a:r>
            <a:r>
              <a:rPr b="1" spc="5" dirty="0">
                <a:latin typeface="Segoe UI"/>
                <a:cs typeface="Segoe UI"/>
              </a:rPr>
              <a:t> </a:t>
            </a:r>
            <a:r>
              <a:rPr spc="-10" dirty="0"/>
              <a:t>перенесение</a:t>
            </a:r>
            <a:r>
              <a:rPr spc="10" dirty="0"/>
              <a:t> </a:t>
            </a:r>
            <a:r>
              <a:rPr spc="-5" dirty="0"/>
              <a:t>свойств </a:t>
            </a:r>
            <a:r>
              <a:rPr spc="-480" dirty="0"/>
              <a:t> </a:t>
            </a:r>
            <a:r>
              <a:rPr spc="-15" dirty="0"/>
              <a:t>одного</a:t>
            </a:r>
            <a:r>
              <a:rPr spc="-20" dirty="0"/>
              <a:t> </a:t>
            </a:r>
            <a:r>
              <a:rPr spc="-10" dirty="0"/>
              <a:t>объекта</a:t>
            </a:r>
            <a:r>
              <a:rPr spc="-30" dirty="0"/>
              <a:t> </a:t>
            </a:r>
            <a:r>
              <a:rPr spc="-5" dirty="0"/>
              <a:t>или</a:t>
            </a:r>
            <a:r>
              <a:rPr spc="5" dirty="0"/>
              <a:t> </a:t>
            </a:r>
            <a:r>
              <a:rPr spc="-5" dirty="0"/>
              <a:t>нескольких на</a:t>
            </a:r>
            <a:r>
              <a:rPr spc="-15" dirty="0"/>
              <a:t> </a:t>
            </a:r>
            <a:r>
              <a:rPr spc="-10" dirty="0"/>
              <a:t>другой.</a:t>
            </a:r>
          </a:p>
          <a:p>
            <a:pPr marL="12700" marR="132715" indent="18542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Например,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мяч.</a:t>
            </a:r>
            <a:r>
              <a:rPr spc="-10" dirty="0">
                <a:solidFill>
                  <a:srgbClr val="001F5F"/>
                </a:solidFill>
              </a:rPr>
              <a:t> Какой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он?</a:t>
            </a:r>
            <a:r>
              <a:rPr spc="-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Смеющийся,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летающий,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вкусный; </a:t>
            </a:r>
            <a:r>
              <a:rPr spc="-47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рассказывающий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на</a:t>
            </a:r>
            <a:r>
              <a:rPr spc="-1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ночь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сказки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.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.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91086" y="3497098"/>
            <a:ext cx="6009005" cy="2619375"/>
            <a:chOff x="1891086" y="3497098"/>
            <a:chExt cx="6009005" cy="2619375"/>
          </a:xfrm>
        </p:grpSpPr>
        <p:sp>
          <p:nvSpPr>
            <p:cNvPr id="4" name="object 4"/>
            <p:cNvSpPr/>
            <p:nvPr/>
          </p:nvSpPr>
          <p:spPr>
            <a:xfrm>
              <a:off x="1903786" y="3509798"/>
              <a:ext cx="5983605" cy="2593975"/>
            </a:xfrm>
            <a:custGeom>
              <a:avLst/>
              <a:gdLst/>
              <a:ahLst/>
              <a:cxnLst/>
              <a:rect l="l" t="t" r="r" b="b"/>
              <a:pathLst>
                <a:path w="5983605" h="2593975">
                  <a:moveTo>
                    <a:pt x="3663470" y="0"/>
                  </a:moveTo>
                  <a:lnTo>
                    <a:pt x="3611531" y="734"/>
                  </a:lnTo>
                  <a:lnTo>
                    <a:pt x="3560121" y="4087"/>
                  </a:lnTo>
                  <a:lnTo>
                    <a:pt x="3509524" y="10001"/>
                  </a:lnTo>
                  <a:lnTo>
                    <a:pt x="3460026" y="18419"/>
                  </a:lnTo>
                  <a:lnTo>
                    <a:pt x="3411914" y="29286"/>
                  </a:lnTo>
                  <a:lnTo>
                    <a:pt x="3365473" y="42545"/>
                  </a:lnTo>
                  <a:lnTo>
                    <a:pt x="3320988" y="58138"/>
                  </a:lnTo>
                  <a:lnTo>
                    <a:pt x="3278747" y="76011"/>
                  </a:lnTo>
                  <a:lnTo>
                    <a:pt x="3239034" y="96107"/>
                  </a:lnTo>
                  <a:lnTo>
                    <a:pt x="3202136" y="118368"/>
                  </a:lnTo>
                  <a:lnTo>
                    <a:pt x="3168339" y="142739"/>
                  </a:lnTo>
                  <a:lnTo>
                    <a:pt x="3137928" y="169164"/>
                  </a:lnTo>
                  <a:lnTo>
                    <a:pt x="3111189" y="197584"/>
                  </a:lnTo>
                  <a:lnTo>
                    <a:pt x="3071881" y="176258"/>
                  </a:lnTo>
                  <a:lnTo>
                    <a:pt x="3030084" y="156706"/>
                  </a:lnTo>
                  <a:lnTo>
                    <a:pt x="2985977" y="138988"/>
                  </a:lnTo>
                  <a:lnTo>
                    <a:pt x="2939739" y="123162"/>
                  </a:lnTo>
                  <a:lnTo>
                    <a:pt x="2890171" y="108961"/>
                  </a:lnTo>
                  <a:lnTo>
                    <a:pt x="2839721" y="97126"/>
                  </a:lnTo>
                  <a:lnTo>
                    <a:pt x="2788581" y="87623"/>
                  </a:lnTo>
                  <a:lnTo>
                    <a:pt x="2736943" y="80415"/>
                  </a:lnTo>
                  <a:lnTo>
                    <a:pt x="2685002" y="75470"/>
                  </a:lnTo>
                  <a:lnTo>
                    <a:pt x="2632950" y="72752"/>
                  </a:lnTo>
                  <a:lnTo>
                    <a:pt x="2580978" y="72226"/>
                  </a:lnTo>
                  <a:lnTo>
                    <a:pt x="2529282" y="73857"/>
                  </a:lnTo>
                  <a:lnTo>
                    <a:pt x="2478052" y="77612"/>
                  </a:lnTo>
                  <a:lnTo>
                    <a:pt x="2427482" y="83454"/>
                  </a:lnTo>
                  <a:lnTo>
                    <a:pt x="2377764" y="91349"/>
                  </a:lnTo>
                  <a:lnTo>
                    <a:pt x="2329092" y="101263"/>
                  </a:lnTo>
                  <a:lnTo>
                    <a:pt x="2281658" y="113160"/>
                  </a:lnTo>
                  <a:lnTo>
                    <a:pt x="2235655" y="127006"/>
                  </a:lnTo>
                  <a:lnTo>
                    <a:pt x="2191276" y="142766"/>
                  </a:lnTo>
                  <a:lnTo>
                    <a:pt x="2148713" y="160405"/>
                  </a:lnTo>
                  <a:lnTo>
                    <a:pt x="2108160" y="179889"/>
                  </a:lnTo>
                  <a:lnTo>
                    <a:pt x="2069809" y="201182"/>
                  </a:lnTo>
                  <a:lnTo>
                    <a:pt x="2033852" y="224250"/>
                  </a:lnTo>
                  <a:lnTo>
                    <a:pt x="2000484" y="249058"/>
                  </a:lnTo>
                  <a:lnTo>
                    <a:pt x="1969896" y="275572"/>
                  </a:lnTo>
                  <a:lnTo>
                    <a:pt x="1942281" y="303756"/>
                  </a:lnTo>
                  <a:lnTo>
                    <a:pt x="1896583" y="288950"/>
                  </a:lnTo>
                  <a:lnTo>
                    <a:pt x="1849739" y="275719"/>
                  </a:lnTo>
                  <a:lnTo>
                    <a:pt x="1801865" y="264077"/>
                  </a:lnTo>
                  <a:lnTo>
                    <a:pt x="1753079" y="254038"/>
                  </a:lnTo>
                  <a:lnTo>
                    <a:pt x="1703500" y="245617"/>
                  </a:lnTo>
                  <a:lnTo>
                    <a:pt x="1653245" y="238828"/>
                  </a:lnTo>
                  <a:lnTo>
                    <a:pt x="1602431" y="233684"/>
                  </a:lnTo>
                  <a:lnTo>
                    <a:pt x="1551178" y="230200"/>
                  </a:lnTo>
                  <a:lnTo>
                    <a:pt x="1499601" y="228390"/>
                  </a:lnTo>
                  <a:lnTo>
                    <a:pt x="1447819" y="228268"/>
                  </a:lnTo>
                  <a:lnTo>
                    <a:pt x="1395950" y="229848"/>
                  </a:lnTo>
                  <a:lnTo>
                    <a:pt x="1344111" y="233144"/>
                  </a:lnTo>
                  <a:lnTo>
                    <a:pt x="1283523" y="239191"/>
                  </a:lnTo>
                  <a:lnTo>
                    <a:pt x="1224510" y="247430"/>
                  </a:lnTo>
                  <a:lnTo>
                    <a:pt x="1167179" y="257781"/>
                  </a:lnTo>
                  <a:lnTo>
                    <a:pt x="1111634" y="270161"/>
                  </a:lnTo>
                  <a:lnTo>
                    <a:pt x="1057981" y="284489"/>
                  </a:lnTo>
                  <a:lnTo>
                    <a:pt x="1006325" y="300682"/>
                  </a:lnTo>
                  <a:lnTo>
                    <a:pt x="956772" y="318659"/>
                  </a:lnTo>
                  <a:lnTo>
                    <a:pt x="909428" y="338338"/>
                  </a:lnTo>
                  <a:lnTo>
                    <a:pt x="864396" y="359637"/>
                  </a:lnTo>
                  <a:lnTo>
                    <a:pt x="821783" y="382474"/>
                  </a:lnTo>
                  <a:lnTo>
                    <a:pt x="781695" y="406767"/>
                  </a:lnTo>
                  <a:lnTo>
                    <a:pt x="744236" y="432435"/>
                  </a:lnTo>
                  <a:lnTo>
                    <a:pt x="709513" y="459395"/>
                  </a:lnTo>
                  <a:lnTo>
                    <a:pt x="677629" y="487565"/>
                  </a:lnTo>
                  <a:lnTo>
                    <a:pt x="648692" y="516864"/>
                  </a:lnTo>
                  <a:lnTo>
                    <a:pt x="622805" y="547211"/>
                  </a:lnTo>
                  <a:lnTo>
                    <a:pt x="600075" y="578521"/>
                  </a:lnTo>
                  <a:lnTo>
                    <a:pt x="564507" y="643711"/>
                  </a:lnTo>
                  <a:lnTo>
                    <a:pt x="542829" y="711777"/>
                  </a:lnTo>
                  <a:lnTo>
                    <a:pt x="535886" y="782065"/>
                  </a:lnTo>
                  <a:lnTo>
                    <a:pt x="538202" y="817838"/>
                  </a:lnTo>
                  <a:lnTo>
                    <a:pt x="544519" y="853920"/>
                  </a:lnTo>
                  <a:lnTo>
                    <a:pt x="539439" y="861921"/>
                  </a:lnTo>
                  <a:lnTo>
                    <a:pt x="482966" y="867003"/>
                  </a:lnTo>
                  <a:lnTo>
                    <a:pt x="428055" y="875157"/>
                  </a:lnTo>
                  <a:lnTo>
                    <a:pt x="375019" y="886263"/>
                  </a:lnTo>
                  <a:lnTo>
                    <a:pt x="324169" y="900200"/>
                  </a:lnTo>
                  <a:lnTo>
                    <a:pt x="275819" y="916849"/>
                  </a:lnTo>
                  <a:lnTo>
                    <a:pt x="230280" y="936088"/>
                  </a:lnTo>
                  <a:lnTo>
                    <a:pt x="187866" y="957798"/>
                  </a:lnTo>
                  <a:lnTo>
                    <a:pt x="148889" y="981858"/>
                  </a:lnTo>
                  <a:lnTo>
                    <a:pt x="113660" y="1008148"/>
                  </a:lnTo>
                  <a:lnTo>
                    <a:pt x="82493" y="1036546"/>
                  </a:lnTo>
                  <a:lnTo>
                    <a:pt x="52438" y="1071154"/>
                  </a:lnTo>
                  <a:lnTo>
                    <a:pt x="29293" y="1106758"/>
                  </a:lnTo>
                  <a:lnTo>
                    <a:pt x="12926" y="1143060"/>
                  </a:lnTo>
                  <a:lnTo>
                    <a:pt x="0" y="1216567"/>
                  </a:lnTo>
                  <a:lnTo>
                    <a:pt x="3178" y="1253176"/>
                  </a:lnTo>
                  <a:lnTo>
                    <a:pt x="28161" y="1324618"/>
                  </a:lnTo>
                  <a:lnTo>
                    <a:pt x="49703" y="1358854"/>
                  </a:lnTo>
                  <a:lnTo>
                    <a:pt x="77103" y="1391704"/>
                  </a:lnTo>
                  <a:lnTo>
                    <a:pt x="110229" y="1422870"/>
                  </a:lnTo>
                  <a:lnTo>
                    <a:pt x="148952" y="1452054"/>
                  </a:lnTo>
                  <a:lnTo>
                    <a:pt x="193138" y="1478958"/>
                  </a:lnTo>
                  <a:lnTo>
                    <a:pt x="242657" y="1503284"/>
                  </a:lnTo>
                  <a:lnTo>
                    <a:pt x="297377" y="1524734"/>
                  </a:lnTo>
                  <a:lnTo>
                    <a:pt x="249315" y="1559053"/>
                  </a:lnTo>
                  <a:lnTo>
                    <a:pt x="209269" y="1596261"/>
                  </a:lnTo>
                  <a:lnTo>
                    <a:pt x="177509" y="1635875"/>
                  </a:lnTo>
                  <a:lnTo>
                    <a:pt x="154306" y="1677411"/>
                  </a:lnTo>
                  <a:lnTo>
                    <a:pt x="139932" y="1720385"/>
                  </a:lnTo>
                  <a:lnTo>
                    <a:pt x="134658" y="1764311"/>
                  </a:lnTo>
                  <a:lnTo>
                    <a:pt x="138754" y="1808706"/>
                  </a:lnTo>
                  <a:lnTo>
                    <a:pt x="162888" y="1874990"/>
                  </a:lnTo>
                  <a:lnTo>
                    <a:pt x="206449" y="1935628"/>
                  </a:lnTo>
                  <a:lnTo>
                    <a:pt x="234813" y="1963504"/>
                  </a:lnTo>
                  <a:lnTo>
                    <a:pt x="267192" y="1989576"/>
                  </a:lnTo>
                  <a:lnTo>
                    <a:pt x="303305" y="2013715"/>
                  </a:lnTo>
                  <a:lnTo>
                    <a:pt x="342871" y="2035790"/>
                  </a:lnTo>
                  <a:lnTo>
                    <a:pt x="385610" y="2055670"/>
                  </a:lnTo>
                  <a:lnTo>
                    <a:pt x="431241" y="2073226"/>
                  </a:lnTo>
                  <a:lnTo>
                    <a:pt x="479482" y="2088326"/>
                  </a:lnTo>
                  <a:lnTo>
                    <a:pt x="530054" y="2100841"/>
                  </a:lnTo>
                  <a:lnTo>
                    <a:pt x="582676" y="2110639"/>
                  </a:lnTo>
                  <a:lnTo>
                    <a:pt x="637066" y="2117590"/>
                  </a:lnTo>
                  <a:lnTo>
                    <a:pt x="692945" y="2121565"/>
                  </a:lnTo>
                  <a:lnTo>
                    <a:pt x="750031" y="2122431"/>
                  </a:lnTo>
                  <a:lnTo>
                    <a:pt x="808044" y="2120060"/>
                  </a:lnTo>
                  <a:lnTo>
                    <a:pt x="819220" y="2131452"/>
                  </a:lnTo>
                  <a:lnTo>
                    <a:pt x="848728" y="2158931"/>
                  </a:lnTo>
                  <a:lnTo>
                    <a:pt x="880208" y="2185209"/>
                  </a:lnTo>
                  <a:lnTo>
                    <a:pt x="913566" y="2210272"/>
                  </a:lnTo>
                  <a:lnTo>
                    <a:pt x="948713" y="2234108"/>
                  </a:lnTo>
                  <a:lnTo>
                    <a:pt x="985554" y="2256702"/>
                  </a:lnTo>
                  <a:lnTo>
                    <a:pt x="1023999" y="2278041"/>
                  </a:lnTo>
                  <a:lnTo>
                    <a:pt x="1063954" y="2298111"/>
                  </a:lnTo>
                  <a:lnTo>
                    <a:pt x="1105329" y="2316898"/>
                  </a:lnTo>
                  <a:lnTo>
                    <a:pt x="1148031" y="2334390"/>
                  </a:lnTo>
                  <a:lnTo>
                    <a:pt x="1191968" y="2350572"/>
                  </a:lnTo>
                  <a:lnTo>
                    <a:pt x="1237047" y="2365430"/>
                  </a:lnTo>
                  <a:lnTo>
                    <a:pt x="1283178" y="2378952"/>
                  </a:lnTo>
                  <a:lnTo>
                    <a:pt x="1330267" y="2391124"/>
                  </a:lnTo>
                  <a:lnTo>
                    <a:pt x="1378222" y="2401931"/>
                  </a:lnTo>
                  <a:lnTo>
                    <a:pt x="1426953" y="2411361"/>
                  </a:lnTo>
                  <a:lnTo>
                    <a:pt x="1476366" y="2419400"/>
                  </a:lnTo>
                  <a:lnTo>
                    <a:pt x="1526369" y="2426034"/>
                  </a:lnTo>
                  <a:lnTo>
                    <a:pt x="1576871" y="2431250"/>
                  </a:lnTo>
                  <a:lnTo>
                    <a:pt x="1627779" y="2435034"/>
                  </a:lnTo>
                  <a:lnTo>
                    <a:pt x="1679001" y="2437372"/>
                  </a:lnTo>
                  <a:lnTo>
                    <a:pt x="1730446" y="2438251"/>
                  </a:lnTo>
                  <a:lnTo>
                    <a:pt x="1782021" y="2437658"/>
                  </a:lnTo>
                  <a:lnTo>
                    <a:pt x="1833634" y="2435578"/>
                  </a:lnTo>
                  <a:lnTo>
                    <a:pt x="1885193" y="2431998"/>
                  </a:lnTo>
                  <a:lnTo>
                    <a:pt x="1936605" y="2426905"/>
                  </a:lnTo>
                  <a:lnTo>
                    <a:pt x="1987780" y="2420284"/>
                  </a:lnTo>
                  <a:lnTo>
                    <a:pt x="2038625" y="2412123"/>
                  </a:lnTo>
                  <a:lnTo>
                    <a:pt x="2089047" y="2402408"/>
                  </a:lnTo>
                  <a:lnTo>
                    <a:pt x="2138955" y="2391125"/>
                  </a:lnTo>
                  <a:lnTo>
                    <a:pt x="2188257" y="2378260"/>
                  </a:lnTo>
                  <a:lnTo>
                    <a:pt x="2236860" y="2363801"/>
                  </a:lnTo>
                  <a:lnTo>
                    <a:pt x="2284673" y="2347733"/>
                  </a:lnTo>
                  <a:lnTo>
                    <a:pt x="2318871" y="2376047"/>
                  </a:lnTo>
                  <a:lnTo>
                    <a:pt x="2355840" y="2402915"/>
                  </a:lnTo>
                  <a:lnTo>
                    <a:pt x="2395443" y="2428276"/>
                  </a:lnTo>
                  <a:lnTo>
                    <a:pt x="2437541" y="2452069"/>
                  </a:lnTo>
                  <a:lnTo>
                    <a:pt x="2481997" y="2474234"/>
                  </a:lnTo>
                  <a:lnTo>
                    <a:pt x="2528672" y="2494712"/>
                  </a:lnTo>
                  <a:lnTo>
                    <a:pt x="2577429" y="2513440"/>
                  </a:lnTo>
                  <a:lnTo>
                    <a:pt x="2628130" y="2530360"/>
                  </a:lnTo>
                  <a:lnTo>
                    <a:pt x="2680636" y="2545411"/>
                  </a:lnTo>
                  <a:lnTo>
                    <a:pt x="2734810" y="2558533"/>
                  </a:lnTo>
                  <a:lnTo>
                    <a:pt x="2790514" y="2569665"/>
                  </a:lnTo>
                  <a:lnTo>
                    <a:pt x="2845458" y="2578460"/>
                  </a:lnTo>
                  <a:lnTo>
                    <a:pt x="2900507" y="2585206"/>
                  </a:lnTo>
                  <a:lnTo>
                    <a:pt x="2955541" y="2589940"/>
                  </a:lnTo>
                  <a:lnTo>
                    <a:pt x="3010437" y="2592703"/>
                  </a:lnTo>
                  <a:lnTo>
                    <a:pt x="3065074" y="2593532"/>
                  </a:lnTo>
                  <a:lnTo>
                    <a:pt x="3119330" y="2592466"/>
                  </a:lnTo>
                  <a:lnTo>
                    <a:pt x="3173084" y="2589543"/>
                  </a:lnTo>
                  <a:lnTo>
                    <a:pt x="3226212" y="2584803"/>
                  </a:lnTo>
                  <a:lnTo>
                    <a:pt x="3278594" y="2578283"/>
                  </a:lnTo>
                  <a:lnTo>
                    <a:pt x="3330108" y="2570022"/>
                  </a:lnTo>
                  <a:lnTo>
                    <a:pt x="3380631" y="2560060"/>
                  </a:lnTo>
                  <a:lnTo>
                    <a:pt x="3430043" y="2548434"/>
                  </a:lnTo>
                  <a:lnTo>
                    <a:pt x="3478221" y="2535183"/>
                  </a:lnTo>
                  <a:lnTo>
                    <a:pt x="3525044" y="2520345"/>
                  </a:lnTo>
                  <a:lnTo>
                    <a:pt x="3570389" y="2503960"/>
                  </a:lnTo>
                  <a:lnTo>
                    <a:pt x="3614135" y="2486066"/>
                  </a:lnTo>
                  <a:lnTo>
                    <a:pt x="3656161" y="2466702"/>
                  </a:lnTo>
                  <a:lnTo>
                    <a:pt x="3696344" y="2445905"/>
                  </a:lnTo>
                  <a:lnTo>
                    <a:pt x="3734562" y="2423715"/>
                  </a:lnTo>
                  <a:lnTo>
                    <a:pt x="3770695" y="2400170"/>
                  </a:lnTo>
                  <a:lnTo>
                    <a:pt x="3804619" y="2375310"/>
                  </a:lnTo>
                  <a:lnTo>
                    <a:pt x="3836214" y="2349171"/>
                  </a:lnTo>
                  <a:lnTo>
                    <a:pt x="3865357" y="2321794"/>
                  </a:lnTo>
                  <a:lnTo>
                    <a:pt x="3891926" y="2293216"/>
                  </a:lnTo>
                  <a:lnTo>
                    <a:pt x="3915801" y="2263477"/>
                  </a:lnTo>
                  <a:lnTo>
                    <a:pt x="3954977" y="2200667"/>
                  </a:lnTo>
                  <a:lnTo>
                    <a:pt x="4002808" y="2216958"/>
                  </a:lnTo>
                  <a:lnTo>
                    <a:pt x="4052259" y="2231218"/>
                  </a:lnTo>
                  <a:lnTo>
                    <a:pt x="4103138" y="2243412"/>
                  </a:lnTo>
                  <a:lnTo>
                    <a:pt x="4155256" y="2253510"/>
                  </a:lnTo>
                  <a:lnTo>
                    <a:pt x="4208421" y="2261478"/>
                  </a:lnTo>
                  <a:lnTo>
                    <a:pt x="4262444" y="2267284"/>
                  </a:lnTo>
                  <a:lnTo>
                    <a:pt x="4317133" y="2270896"/>
                  </a:lnTo>
                  <a:lnTo>
                    <a:pt x="4372299" y="2272282"/>
                  </a:lnTo>
                  <a:lnTo>
                    <a:pt x="4432040" y="2271269"/>
                  </a:lnTo>
                  <a:lnTo>
                    <a:pt x="4490623" y="2267722"/>
                  </a:lnTo>
                  <a:lnTo>
                    <a:pt x="4547893" y="2261731"/>
                  </a:lnTo>
                  <a:lnTo>
                    <a:pt x="4603694" y="2253387"/>
                  </a:lnTo>
                  <a:lnTo>
                    <a:pt x="4657869" y="2242781"/>
                  </a:lnTo>
                  <a:lnTo>
                    <a:pt x="4710263" y="2230003"/>
                  </a:lnTo>
                  <a:lnTo>
                    <a:pt x="4760720" y="2215143"/>
                  </a:lnTo>
                  <a:lnTo>
                    <a:pt x="4809083" y="2198293"/>
                  </a:lnTo>
                  <a:lnTo>
                    <a:pt x="4855197" y="2179542"/>
                  </a:lnTo>
                  <a:lnTo>
                    <a:pt x="4898905" y="2158980"/>
                  </a:lnTo>
                  <a:lnTo>
                    <a:pt x="4940053" y="2136700"/>
                  </a:lnTo>
                  <a:lnTo>
                    <a:pt x="4978482" y="2112790"/>
                  </a:lnTo>
                  <a:lnTo>
                    <a:pt x="5014039" y="2087342"/>
                  </a:lnTo>
                  <a:lnTo>
                    <a:pt x="5046566" y="2060446"/>
                  </a:lnTo>
                  <a:lnTo>
                    <a:pt x="5075907" y="2032192"/>
                  </a:lnTo>
                  <a:lnTo>
                    <a:pt x="5101908" y="2002671"/>
                  </a:lnTo>
                  <a:lnTo>
                    <a:pt x="5143260" y="1940191"/>
                  </a:lnTo>
                  <a:lnTo>
                    <a:pt x="5169374" y="1873728"/>
                  </a:lnTo>
                  <a:lnTo>
                    <a:pt x="5179003" y="1804007"/>
                  </a:lnTo>
                  <a:lnTo>
                    <a:pt x="5231801" y="1798636"/>
                  </a:lnTo>
                  <a:lnTo>
                    <a:pt x="5283855" y="1791514"/>
                  </a:lnTo>
                  <a:lnTo>
                    <a:pt x="5335044" y="1782671"/>
                  </a:lnTo>
                  <a:lnTo>
                    <a:pt x="5385245" y="1772135"/>
                  </a:lnTo>
                  <a:lnTo>
                    <a:pt x="5434336" y="1759934"/>
                  </a:lnTo>
                  <a:lnTo>
                    <a:pt x="5482194" y="1746095"/>
                  </a:lnTo>
                  <a:lnTo>
                    <a:pt x="5528698" y="1730648"/>
                  </a:lnTo>
                  <a:lnTo>
                    <a:pt x="5573725" y="1713621"/>
                  </a:lnTo>
                  <a:lnTo>
                    <a:pt x="5617153" y="1695041"/>
                  </a:lnTo>
                  <a:lnTo>
                    <a:pt x="5666721" y="1670964"/>
                  </a:lnTo>
                  <a:lnTo>
                    <a:pt x="5712792" y="1645322"/>
                  </a:lnTo>
                  <a:lnTo>
                    <a:pt x="5755340" y="1618231"/>
                  </a:lnTo>
                  <a:lnTo>
                    <a:pt x="5794340" y="1589806"/>
                  </a:lnTo>
                  <a:lnTo>
                    <a:pt x="5829765" y="1560164"/>
                  </a:lnTo>
                  <a:lnTo>
                    <a:pt x="5861590" y="1529420"/>
                  </a:lnTo>
                  <a:lnTo>
                    <a:pt x="5889790" y="1497689"/>
                  </a:lnTo>
                  <a:lnTo>
                    <a:pt x="5914338" y="1465087"/>
                  </a:lnTo>
                  <a:lnTo>
                    <a:pt x="5935208" y="1431730"/>
                  </a:lnTo>
                  <a:lnTo>
                    <a:pt x="5965815" y="1363211"/>
                  </a:lnTo>
                  <a:lnTo>
                    <a:pt x="5981404" y="1293058"/>
                  </a:lnTo>
                  <a:lnTo>
                    <a:pt x="5983502" y="1257658"/>
                  </a:lnTo>
                  <a:lnTo>
                    <a:pt x="5981768" y="1222196"/>
                  </a:lnTo>
                  <a:lnTo>
                    <a:pt x="5966703" y="1151548"/>
                  </a:lnTo>
                  <a:lnTo>
                    <a:pt x="5936002" y="1082040"/>
                  </a:lnTo>
                  <a:lnTo>
                    <a:pt x="5914724" y="1048003"/>
                  </a:lnTo>
                  <a:lnTo>
                    <a:pt x="5889460" y="1014597"/>
                  </a:lnTo>
                  <a:lnTo>
                    <a:pt x="5860183" y="981938"/>
                  </a:lnTo>
                  <a:lnTo>
                    <a:pt x="5826869" y="950143"/>
                  </a:lnTo>
                  <a:lnTo>
                    <a:pt x="5789492" y="919325"/>
                  </a:lnTo>
                  <a:lnTo>
                    <a:pt x="5799182" y="905230"/>
                  </a:lnTo>
                  <a:lnTo>
                    <a:pt x="5823274" y="861921"/>
                  </a:lnTo>
                  <a:lnTo>
                    <a:pt x="5837387" y="825171"/>
                  </a:lnTo>
                  <a:lnTo>
                    <a:pt x="5849335" y="751946"/>
                  </a:lnTo>
                  <a:lnTo>
                    <a:pt x="5847481" y="715794"/>
                  </a:lnTo>
                  <a:lnTo>
                    <a:pt x="5828892" y="645215"/>
                  </a:lnTo>
                  <a:lnTo>
                    <a:pt x="5791502" y="578010"/>
                  </a:lnTo>
                  <a:lnTo>
                    <a:pt x="5766144" y="546075"/>
                  </a:lnTo>
                  <a:lnTo>
                    <a:pt x="5736553" y="515466"/>
                  </a:lnTo>
                  <a:lnTo>
                    <a:pt x="5702884" y="486345"/>
                  </a:lnTo>
                  <a:lnTo>
                    <a:pt x="5665291" y="458872"/>
                  </a:lnTo>
                  <a:lnTo>
                    <a:pt x="5623931" y="433208"/>
                  </a:lnTo>
                  <a:lnTo>
                    <a:pt x="5578960" y="409514"/>
                  </a:lnTo>
                  <a:lnTo>
                    <a:pt x="5530532" y="387952"/>
                  </a:lnTo>
                  <a:lnTo>
                    <a:pt x="5478803" y="368682"/>
                  </a:lnTo>
                  <a:lnTo>
                    <a:pt x="5423929" y="351865"/>
                  </a:lnTo>
                  <a:lnTo>
                    <a:pt x="5366066" y="337663"/>
                  </a:lnTo>
                  <a:lnTo>
                    <a:pt x="5305368" y="326235"/>
                  </a:lnTo>
                  <a:lnTo>
                    <a:pt x="5290331" y="288044"/>
                  </a:lnTo>
                  <a:lnTo>
                    <a:pt x="5269109" y="251139"/>
                  </a:lnTo>
                  <a:lnTo>
                    <a:pt x="5241940" y="215764"/>
                  </a:lnTo>
                  <a:lnTo>
                    <a:pt x="5209061" y="182165"/>
                  </a:lnTo>
                  <a:lnTo>
                    <a:pt x="5170711" y="150585"/>
                  </a:lnTo>
                  <a:lnTo>
                    <a:pt x="5127127" y="121269"/>
                  </a:lnTo>
                  <a:lnTo>
                    <a:pt x="5078546" y="94460"/>
                  </a:lnTo>
                  <a:lnTo>
                    <a:pt x="5035068" y="74470"/>
                  </a:lnTo>
                  <a:lnTo>
                    <a:pt x="4989721" y="56897"/>
                  </a:lnTo>
                  <a:lnTo>
                    <a:pt x="4942748" y="41729"/>
                  </a:lnTo>
                  <a:lnTo>
                    <a:pt x="4894394" y="28955"/>
                  </a:lnTo>
                  <a:lnTo>
                    <a:pt x="4844902" y="18562"/>
                  </a:lnTo>
                  <a:lnTo>
                    <a:pt x="4794515" y="10539"/>
                  </a:lnTo>
                  <a:lnTo>
                    <a:pt x="4743478" y="4874"/>
                  </a:lnTo>
                  <a:lnTo>
                    <a:pt x="4692033" y="1555"/>
                  </a:lnTo>
                  <a:lnTo>
                    <a:pt x="4640425" y="571"/>
                  </a:lnTo>
                  <a:lnTo>
                    <a:pt x="4588898" y="1909"/>
                  </a:lnTo>
                  <a:lnTo>
                    <a:pt x="4537694" y="5558"/>
                  </a:lnTo>
                  <a:lnTo>
                    <a:pt x="4487057" y="11506"/>
                  </a:lnTo>
                  <a:lnTo>
                    <a:pt x="4437232" y="19741"/>
                  </a:lnTo>
                  <a:lnTo>
                    <a:pt x="4388462" y="30252"/>
                  </a:lnTo>
                  <a:lnTo>
                    <a:pt x="4340990" y="43025"/>
                  </a:lnTo>
                  <a:lnTo>
                    <a:pt x="4295060" y="58051"/>
                  </a:lnTo>
                  <a:lnTo>
                    <a:pt x="4250916" y="75317"/>
                  </a:lnTo>
                  <a:lnTo>
                    <a:pt x="4208801" y="94810"/>
                  </a:lnTo>
                  <a:lnTo>
                    <a:pt x="4168959" y="116520"/>
                  </a:lnTo>
                  <a:lnTo>
                    <a:pt x="4131634" y="140434"/>
                  </a:lnTo>
                  <a:lnTo>
                    <a:pt x="4096153" y="115447"/>
                  </a:lnTo>
                  <a:lnTo>
                    <a:pt x="4057094" y="92538"/>
                  </a:lnTo>
                  <a:lnTo>
                    <a:pt x="4014719" y="71836"/>
                  </a:lnTo>
                  <a:lnTo>
                    <a:pt x="3969289" y="53469"/>
                  </a:lnTo>
                  <a:lnTo>
                    <a:pt x="3921068" y="37564"/>
                  </a:lnTo>
                  <a:lnTo>
                    <a:pt x="3870780" y="24365"/>
                  </a:lnTo>
                  <a:lnTo>
                    <a:pt x="3819591" y="14065"/>
                  </a:lnTo>
                  <a:lnTo>
                    <a:pt x="3767785" y="6608"/>
                  </a:lnTo>
                  <a:lnTo>
                    <a:pt x="3715649" y="1939"/>
                  </a:lnTo>
                  <a:lnTo>
                    <a:pt x="3663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3786" y="3509798"/>
              <a:ext cx="5983605" cy="2593975"/>
            </a:xfrm>
            <a:custGeom>
              <a:avLst/>
              <a:gdLst/>
              <a:ahLst/>
              <a:cxnLst/>
              <a:rect l="l" t="t" r="r" b="b"/>
              <a:pathLst>
                <a:path w="5983605" h="2593975">
                  <a:moveTo>
                    <a:pt x="544519" y="853920"/>
                  </a:moveTo>
                  <a:lnTo>
                    <a:pt x="538202" y="817838"/>
                  </a:lnTo>
                  <a:lnTo>
                    <a:pt x="535886" y="782065"/>
                  </a:lnTo>
                  <a:lnTo>
                    <a:pt x="537463" y="746684"/>
                  </a:lnTo>
                  <a:lnTo>
                    <a:pt x="551879" y="677425"/>
                  </a:lnTo>
                  <a:lnTo>
                    <a:pt x="580607" y="610715"/>
                  </a:lnTo>
                  <a:lnTo>
                    <a:pt x="622805" y="547211"/>
                  </a:lnTo>
                  <a:lnTo>
                    <a:pt x="648692" y="516864"/>
                  </a:lnTo>
                  <a:lnTo>
                    <a:pt x="677629" y="487565"/>
                  </a:lnTo>
                  <a:lnTo>
                    <a:pt x="709513" y="459395"/>
                  </a:lnTo>
                  <a:lnTo>
                    <a:pt x="744236" y="432435"/>
                  </a:lnTo>
                  <a:lnTo>
                    <a:pt x="781695" y="406767"/>
                  </a:lnTo>
                  <a:lnTo>
                    <a:pt x="821783" y="382474"/>
                  </a:lnTo>
                  <a:lnTo>
                    <a:pt x="864396" y="359637"/>
                  </a:lnTo>
                  <a:lnTo>
                    <a:pt x="909428" y="338338"/>
                  </a:lnTo>
                  <a:lnTo>
                    <a:pt x="956772" y="318659"/>
                  </a:lnTo>
                  <a:lnTo>
                    <a:pt x="1006325" y="300682"/>
                  </a:lnTo>
                  <a:lnTo>
                    <a:pt x="1057981" y="284489"/>
                  </a:lnTo>
                  <a:lnTo>
                    <a:pt x="1111634" y="270161"/>
                  </a:lnTo>
                  <a:lnTo>
                    <a:pt x="1167179" y="257781"/>
                  </a:lnTo>
                  <a:lnTo>
                    <a:pt x="1224510" y="247430"/>
                  </a:lnTo>
                  <a:lnTo>
                    <a:pt x="1283523" y="239191"/>
                  </a:lnTo>
                  <a:lnTo>
                    <a:pt x="1344111" y="233144"/>
                  </a:lnTo>
                  <a:lnTo>
                    <a:pt x="1395950" y="229848"/>
                  </a:lnTo>
                  <a:lnTo>
                    <a:pt x="1447819" y="228268"/>
                  </a:lnTo>
                  <a:lnTo>
                    <a:pt x="1499601" y="228390"/>
                  </a:lnTo>
                  <a:lnTo>
                    <a:pt x="1551178" y="230200"/>
                  </a:lnTo>
                  <a:lnTo>
                    <a:pt x="1602431" y="233684"/>
                  </a:lnTo>
                  <a:lnTo>
                    <a:pt x="1653245" y="238828"/>
                  </a:lnTo>
                  <a:lnTo>
                    <a:pt x="1703500" y="245617"/>
                  </a:lnTo>
                  <a:lnTo>
                    <a:pt x="1753079" y="254038"/>
                  </a:lnTo>
                  <a:lnTo>
                    <a:pt x="1801865" y="264077"/>
                  </a:lnTo>
                  <a:lnTo>
                    <a:pt x="1849739" y="275719"/>
                  </a:lnTo>
                  <a:lnTo>
                    <a:pt x="1896583" y="288950"/>
                  </a:lnTo>
                  <a:lnTo>
                    <a:pt x="1942281" y="303756"/>
                  </a:lnTo>
                  <a:lnTo>
                    <a:pt x="1969896" y="275572"/>
                  </a:lnTo>
                  <a:lnTo>
                    <a:pt x="2000484" y="249058"/>
                  </a:lnTo>
                  <a:lnTo>
                    <a:pt x="2033852" y="224250"/>
                  </a:lnTo>
                  <a:lnTo>
                    <a:pt x="2069809" y="201182"/>
                  </a:lnTo>
                  <a:lnTo>
                    <a:pt x="2108160" y="179889"/>
                  </a:lnTo>
                  <a:lnTo>
                    <a:pt x="2148713" y="160405"/>
                  </a:lnTo>
                  <a:lnTo>
                    <a:pt x="2191276" y="142766"/>
                  </a:lnTo>
                  <a:lnTo>
                    <a:pt x="2235655" y="127006"/>
                  </a:lnTo>
                  <a:lnTo>
                    <a:pt x="2281658" y="113160"/>
                  </a:lnTo>
                  <a:lnTo>
                    <a:pt x="2329092" y="101263"/>
                  </a:lnTo>
                  <a:lnTo>
                    <a:pt x="2377764" y="91349"/>
                  </a:lnTo>
                  <a:lnTo>
                    <a:pt x="2427482" y="83454"/>
                  </a:lnTo>
                  <a:lnTo>
                    <a:pt x="2478052" y="77612"/>
                  </a:lnTo>
                  <a:lnTo>
                    <a:pt x="2529282" y="73857"/>
                  </a:lnTo>
                  <a:lnTo>
                    <a:pt x="2580978" y="72226"/>
                  </a:lnTo>
                  <a:lnTo>
                    <a:pt x="2632950" y="72752"/>
                  </a:lnTo>
                  <a:lnTo>
                    <a:pt x="2685002" y="75470"/>
                  </a:lnTo>
                  <a:lnTo>
                    <a:pt x="2736943" y="80415"/>
                  </a:lnTo>
                  <a:lnTo>
                    <a:pt x="2788581" y="87623"/>
                  </a:lnTo>
                  <a:lnTo>
                    <a:pt x="2839721" y="97126"/>
                  </a:lnTo>
                  <a:lnTo>
                    <a:pt x="2890171" y="108961"/>
                  </a:lnTo>
                  <a:lnTo>
                    <a:pt x="2939739" y="123162"/>
                  </a:lnTo>
                  <a:lnTo>
                    <a:pt x="2985977" y="138988"/>
                  </a:lnTo>
                  <a:lnTo>
                    <a:pt x="3030084" y="156706"/>
                  </a:lnTo>
                  <a:lnTo>
                    <a:pt x="3071881" y="176258"/>
                  </a:lnTo>
                  <a:lnTo>
                    <a:pt x="3111189" y="197584"/>
                  </a:lnTo>
                  <a:lnTo>
                    <a:pt x="3137928" y="169164"/>
                  </a:lnTo>
                  <a:lnTo>
                    <a:pt x="3168339" y="142739"/>
                  </a:lnTo>
                  <a:lnTo>
                    <a:pt x="3202136" y="118368"/>
                  </a:lnTo>
                  <a:lnTo>
                    <a:pt x="3239034" y="96107"/>
                  </a:lnTo>
                  <a:lnTo>
                    <a:pt x="3278747" y="76011"/>
                  </a:lnTo>
                  <a:lnTo>
                    <a:pt x="3320988" y="58138"/>
                  </a:lnTo>
                  <a:lnTo>
                    <a:pt x="3365473" y="42545"/>
                  </a:lnTo>
                  <a:lnTo>
                    <a:pt x="3411914" y="29286"/>
                  </a:lnTo>
                  <a:lnTo>
                    <a:pt x="3460026" y="18419"/>
                  </a:lnTo>
                  <a:lnTo>
                    <a:pt x="3509524" y="10001"/>
                  </a:lnTo>
                  <a:lnTo>
                    <a:pt x="3560121" y="4087"/>
                  </a:lnTo>
                  <a:lnTo>
                    <a:pt x="3611531" y="734"/>
                  </a:lnTo>
                  <a:lnTo>
                    <a:pt x="3663470" y="0"/>
                  </a:lnTo>
                  <a:lnTo>
                    <a:pt x="3715649" y="1939"/>
                  </a:lnTo>
                  <a:lnTo>
                    <a:pt x="3767785" y="6608"/>
                  </a:lnTo>
                  <a:lnTo>
                    <a:pt x="3819591" y="14065"/>
                  </a:lnTo>
                  <a:lnTo>
                    <a:pt x="3870780" y="24365"/>
                  </a:lnTo>
                  <a:lnTo>
                    <a:pt x="3921068" y="37564"/>
                  </a:lnTo>
                  <a:lnTo>
                    <a:pt x="3969289" y="53469"/>
                  </a:lnTo>
                  <a:lnTo>
                    <a:pt x="4014719" y="71836"/>
                  </a:lnTo>
                  <a:lnTo>
                    <a:pt x="4057094" y="92538"/>
                  </a:lnTo>
                  <a:lnTo>
                    <a:pt x="4096153" y="115447"/>
                  </a:lnTo>
                  <a:lnTo>
                    <a:pt x="4131634" y="140434"/>
                  </a:lnTo>
                  <a:lnTo>
                    <a:pt x="4168959" y="116520"/>
                  </a:lnTo>
                  <a:lnTo>
                    <a:pt x="4208801" y="94810"/>
                  </a:lnTo>
                  <a:lnTo>
                    <a:pt x="4250916" y="75317"/>
                  </a:lnTo>
                  <a:lnTo>
                    <a:pt x="4295060" y="58051"/>
                  </a:lnTo>
                  <a:lnTo>
                    <a:pt x="4340990" y="43025"/>
                  </a:lnTo>
                  <a:lnTo>
                    <a:pt x="4388462" y="30252"/>
                  </a:lnTo>
                  <a:lnTo>
                    <a:pt x="4437232" y="19741"/>
                  </a:lnTo>
                  <a:lnTo>
                    <a:pt x="4487057" y="11506"/>
                  </a:lnTo>
                  <a:lnTo>
                    <a:pt x="4537694" y="5558"/>
                  </a:lnTo>
                  <a:lnTo>
                    <a:pt x="4588898" y="1909"/>
                  </a:lnTo>
                  <a:lnTo>
                    <a:pt x="4640425" y="571"/>
                  </a:lnTo>
                  <a:lnTo>
                    <a:pt x="4692033" y="1555"/>
                  </a:lnTo>
                  <a:lnTo>
                    <a:pt x="4743478" y="4874"/>
                  </a:lnTo>
                  <a:lnTo>
                    <a:pt x="4794515" y="10539"/>
                  </a:lnTo>
                  <a:lnTo>
                    <a:pt x="4844902" y="18562"/>
                  </a:lnTo>
                  <a:lnTo>
                    <a:pt x="4894394" y="28955"/>
                  </a:lnTo>
                  <a:lnTo>
                    <a:pt x="4942748" y="41729"/>
                  </a:lnTo>
                  <a:lnTo>
                    <a:pt x="4989721" y="56897"/>
                  </a:lnTo>
                  <a:lnTo>
                    <a:pt x="5035068" y="74470"/>
                  </a:lnTo>
                  <a:lnTo>
                    <a:pt x="5078546" y="94460"/>
                  </a:lnTo>
                  <a:lnTo>
                    <a:pt x="5127127" y="121269"/>
                  </a:lnTo>
                  <a:lnTo>
                    <a:pt x="5170711" y="150585"/>
                  </a:lnTo>
                  <a:lnTo>
                    <a:pt x="5209061" y="182165"/>
                  </a:lnTo>
                  <a:lnTo>
                    <a:pt x="5241940" y="215764"/>
                  </a:lnTo>
                  <a:lnTo>
                    <a:pt x="5269109" y="251139"/>
                  </a:lnTo>
                  <a:lnTo>
                    <a:pt x="5290331" y="288044"/>
                  </a:lnTo>
                  <a:lnTo>
                    <a:pt x="5305368" y="326235"/>
                  </a:lnTo>
                  <a:lnTo>
                    <a:pt x="5366066" y="337663"/>
                  </a:lnTo>
                  <a:lnTo>
                    <a:pt x="5423929" y="351865"/>
                  </a:lnTo>
                  <a:lnTo>
                    <a:pt x="5478803" y="368682"/>
                  </a:lnTo>
                  <a:lnTo>
                    <a:pt x="5530532" y="387952"/>
                  </a:lnTo>
                  <a:lnTo>
                    <a:pt x="5578960" y="409514"/>
                  </a:lnTo>
                  <a:lnTo>
                    <a:pt x="5623931" y="433208"/>
                  </a:lnTo>
                  <a:lnTo>
                    <a:pt x="5665291" y="458872"/>
                  </a:lnTo>
                  <a:lnTo>
                    <a:pt x="5702884" y="486345"/>
                  </a:lnTo>
                  <a:lnTo>
                    <a:pt x="5736553" y="515466"/>
                  </a:lnTo>
                  <a:lnTo>
                    <a:pt x="5766144" y="546075"/>
                  </a:lnTo>
                  <a:lnTo>
                    <a:pt x="5791502" y="578010"/>
                  </a:lnTo>
                  <a:lnTo>
                    <a:pt x="5812469" y="611110"/>
                  </a:lnTo>
                  <a:lnTo>
                    <a:pt x="5840614" y="680163"/>
                  </a:lnTo>
                  <a:lnTo>
                    <a:pt x="5849335" y="751946"/>
                  </a:lnTo>
                  <a:lnTo>
                    <a:pt x="5846023" y="788458"/>
                  </a:lnTo>
                  <a:lnTo>
                    <a:pt x="5823274" y="861921"/>
                  </a:lnTo>
                  <a:lnTo>
                    <a:pt x="5799182" y="905230"/>
                  </a:lnTo>
                  <a:lnTo>
                    <a:pt x="5789492" y="919325"/>
                  </a:lnTo>
                  <a:lnTo>
                    <a:pt x="5826869" y="950143"/>
                  </a:lnTo>
                  <a:lnTo>
                    <a:pt x="5860183" y="981938"/>
                  </a:lnTo>
                  <a:lnTo>
                    <a:pt x="5889460" y="1014597"/>
                  </a:lnTo>
                  <a:lnTo>
                    <a:pt x="5914724" y="1048003"/>
                  </a:lnTo>
                  <a:lnTo>
                    <a:pt x="5936002" y="1082040"/>
                  </a:lnTo>
                  <a:lnTo>
                    <a:pt x="5953320" y="1116594"/>
                  </a:lnTo>
                  <a:lnTo>
                    <a:pt x="5976177" y="1186787"/>
                  </a:lnTo>
                  <a:lnTo>
                    <a:pt x="5983502" y="1257658"/>
                  </a:lnTo>
                  <a:lnTo>
                    <a:pt x="5981404" y="1293058"/>
                  </a:lnTo>
                  <a:lnTo>
                    <a:pt x="5965815" y="1363211"/>
                  </a:lnTo>
                  <a:lnTo>
                    <a:pt x="5935208" y="1431730"/>
                  </a:lnTo>
                  <a:lnTo>
                    <a:pt x="5914338" y="1465087"/>
                  </a:lnTo>
                  <a:lnTo>
                    <a:pt x="5889790" y="1497689"/>
                  </a:lnTo>
                  <a:lnTo>
                    <a:pt x="5861590" y="1529420"/>
                  </a:lnTo>
                  <a:lnTo>
                    <a:pt x="5829765" y="1560164"/>
                  </a:lnTo>
                  <a:lnTo>
                    <a:pt x="5794340" y="1589806"/>
                  </a:lnTo>
                  <a:lnTo>
                    <a:pt x="5755340" y="1618231"/>
                  </a:lnTo>
                  <a:lnTo>
                    <a:pt x="5712792" y="1645322"/>
                  </a:lnTo>
                  <a:lnTo>
                    <a:pt x="5666721" y="1670964"/>
                  </a:lnTo>
                  <a:lnTo>
                    <a:pt x="5617153" y="1695041"/>
                  </a:lnTo>
                  <a:lnTo>
                    <a:pt x="5573725" y="1713621"/>
                  </a:lnTo>
                  <a:lnTo>
                    <a:pt x="5528698" y="1730648"/>
                  </a:lnTo>
                  <a:lnTo>
                    <a:pt x="5482194" y="1746095"/>
                  </a:lnTo>
                  <a:lnTo>
                    <a:pt x="5434336" y="1759934"/>
                  </a:lnTo>
                  <a:lnTo>
                    <a:pt x="5385245" y="1772135"/>
                  </a:lnTo>
                  <a:lnTo>
                    <a:pt x="5335044" y="1782671"/>
                  </a:lnTo>
                  <a:lnTo>
                    <a:pt x="5283855" y="1791514"/>
                  </a:lnTo>
                  <a:lnTo>
                    <a:pt x="5231801" y="1798636"/>
                  </a:lnTo>
                  <a:lnTo>
                    <a:pt x="5179003" y="1804007"/>
                  </a:lnTo>
                  <a:lnTo>
                    <a:pt x="5176327" y="1839230"/>
                  </a:lnTo>
                  <a:lnTo>
                    <a:pt x="5158300" y="1907412"/>
                  </a:lnTo>
                  <a:lnTo>
                    <a:pt x="5124410" y="1971974"/>
                  </a:lnTo>
                  <a:lnTo>
                    <a:pt x="5075907" y="2032192"/>
                  </a:lnTo>
                  <a:lnTo>
                    <a:pt x="5046566" y="2060446"/>
                  </a:lnTo>
                  <a:lnTo>
                    <a:pt x="5014039" y="2087342"/>
                  </a:lnTo>
                  <a:lnTo>
                    <a:pt x="4978482" y="2112790"/>
                  </a:lnTo>
                  <a:lnTo>
                    <a:pt x="4940053" y="2136700"/>
                  </a:lnTo>
                  <a:lnTo>
                    <a:pt x="4898905" y="2158980"/>
                  </a:lnTo>
                  <a:lnTo>
                    <a:pt x="4855197" y="2179542"/>
                  </a:lnTo>
                  <a:lnTo>
                    <a:pt x="4809083" y="2198293"/>
                  </a:lnTo>
                  <a:lnTo>
                    <a:pt x="4760720" y="2215143"/>
                  </a:lnTo>
                  <a:lnTo>
                    <a:pt x="4710263" y="2230003"/>
                  </a:lnTo>
                  <a:lnTo>
                    <a:pt x="4657869" y="2242781"/>
                  </a:lnTo>
                  <a:lnTo>
                    <a:pt x="4603694" y="2253387"/>
                  </a:lnTo>
                  <a:lnTo>
                    <a:pt x="4547893" y="2261731"/>
                  </a:lnTo>
                  <a:lnTo>
                    <a:pt x="4490623" y="2267722"/>
                  </a:lnTo>
                  <a:lnTo>
                    <a:pt x="4432040" y="2271269"/>
                  </a:lnTo>
                  <a:lnTo>
                    <a:pt x="4372299" y="2272282"/>
                  </a:lnTo>
                  <a:lnTo>
                    <a:pt x="4317133" y="2270896"/>
                  </a:lnTo>
                  <a:lnTo>
                    <a:pt x="4262444" y="2267284"/>
                  </a:lnTo>
                  <a:lnTo>
                    <a:pt x="4208421" y="2261478"/>
                  </a:lnTo>
                  <a:lnTo>
                    <a:pt x="4155256" y="2253510"/>
                  </a:lnTo>
                  <a:lnTo>
                    <a:pt x="4103138" y="2243412"/>
                  </a:lnTo>
                  <a:lnTo>
                    <a:pt x="4052259" y="2231218"/>
                  </a:lnTo>
                  <a:lnTo>
                    <a:pt x="4002808" y="2216958"/>
                  </a:lnTo>
                  <a:lnTo>
                    <a:pt x="3954977" y="2200667"/>
                  </a:lnTo>
                  <a:lnTo>
                    <a:pt x="3936858" y="2232614"/>
                  </a:lnTo>
                  <a:lnTo>
                    <a:pt x="3891926" y="2293216"/>
                  </a:lnTo>
                  <a:lnTo>
                    <a:pt x="3865357" y="2321794"/>
                  </a:lnTo>
                  <a:lnTo>
                    <a:pt x="3836214" y="2349171"/>
                  </a:lnTo>
                  <a:lnTo>
                    <a:pt x="3804619" y="2375310"/>
                  </a:lnTo>
                  <a:lnTo>
                    <a:pt x="3770695" y="2400170"/>
                  </a:lnTo>
                  <a:lnTo>
                    <a:pt x="3734562" y="2423715"/>
                  </a:lnTo>
                  <a:lnTo>
                    <a:pt x="3696344" y="2445905"/>
                  </a:lnTo>
                  <a:lnTo>
                    <a:pt x="3656161" y="2466702"/>
                  </a:lnTo>
                  <a:lnTo>
                    <a:pt x="3614135" y="2486066"/>
                  </a:lnTo>
                  <a:lnTo>
                    <a:pt x="3570389" y="2503960"/>
                  </a:lnTo>
                  <a:lnTo>
                    <a:pt x="3525044" y="2520345"/>
                  </a:lnTo>
                  <a:lnTo>
                    <a:pt x="3478221" y="2535183"/>
                  </a:lnTo>
                  <a:lnTo>
                    <a:pt x="3430043" y="2548434"/>
                  </a:lnTo>
                  <a:lnTo>
                    <a:pt x="3380631" y="2560060"/>
                  </a:lnTo>
                  <a:lnTo>
                    <a:pt x="3330108" y="2570022"/>
                  </a:lnTo>
                  <a:lnTo>
                    <a:pt x="3278594" y="2578283"/>
                  </a:lnTo>
                  <a:lnTo>
                    <a:pt x="3226212" y="2584803"/>
                  </a:lnTo>
                  <a:lnTo>
                    <a:pt x="3173084" y="2589543"/>
                  </a:lnTo>
                  <a:lnTo>
                    <a:pt x="3119330" y="2592466"/>
                  </a:lnTo>
                  <a:lnTo>
                    <a:pt x="3065074" y="2593532"/>
                  </a:lnTo>
                  <a:lnTo>
                    <a:pt x="3010437" y="2592703"/>
                  </a:lnTo>
                  <a:lnTo>
                    <a:pt x="2955541" y="2589940"/>
                  </a:lnTo>
                  <a:lnTo>
                    <a:pt x="2900507" y="2585206"/>
                  </a:lnTo>
                  <a:lnTo>
                    <a:pt x="2845458" y="2578460"/>
                  </a:lnTo>
                  <a:lnTo>
                    <a:pt x="2790514" y="2569665"/>
                  </a:lnTo>
                  <a:lnTo>
                    <a:pt x="2734810" y="2558533"/>
                  </a:lnTo>
                  <a:lnTo>
                    <a:pt x="2680636" y="2545411"/>
                  </a:lnTo>
                  <a:lnTo>
                    <a:pt x="2628130" y="2530360"/>
                  </a:lnTo>
                  <a:lnTo>
                    <a:pt x="2577429" y="2513440"/>
                  </a:lnTo>
                  <a:lnTo>
                    <a:pt x="2528672" y="2494712"/>
                  </a:lnTo>
                  <a:lnTo>
                    <a:pt x="2481997" y="2474234"/>
                  </a:lnTo>
                  <a:lnTo>
                    <a:pt x="2437541" y="2452069"/>
                  </a:lnTo>
                  <a:lnTo>
                    <a:pt x="2395443" y="2428276"/>
                  </a:lnTo>
                  <a:lnTo>
                    <a:pt x="2355840" y="2402915"/>
                  </a:lnTo>
                  <a:lnTo>
                    <a:pt x="2318871" y="2376047"/>
                  </a:lnTo>
                  <a:lnTo>
                    <a:pt x="2284673" y="2347733"/>
                  </a:lnTo>
                  <a:lnTo>
                    <a:pt x="2236860" y="2363801"/>
                  </a:lnTo>
                  <a:lnTo>
                    <a:pt x="2188257" y="2378260"/>
                  </a:lnTo>
                  <a:lnTo>
                    <a:pt x="2138955" y="2391125"/>
                  </a:lnTo>
                  <a:lnTo>
                    <a:pt x="2089047" y="2402408"/>
                  </a:lnTo>
                  <a:lnTo>
                    <a:pt x="2038625" y="2412123"/>
                  </a:lnTo>
                  <a:lnTo>
                    <a:pt x="1987780" y="2420284"/>
                  </a:lnTo>
                  <a:lnTo>
                    <a:pt x="1936605" y="2426905"/>
                  </a:lnTo>
                  <a:lnTo>
                    <a:pt x="1885193" y="2431998"/>
                  </a:lnTo>
                  <a:lnTo>
                    <a:pt x="1833634" y="2435578"/>
                  </a:lnTo>
                  <a:lnTo>
                    <a:pt x="1782021" y="2437658"/>
                  </a:lnTo>
                  <a:lnTo>
                    <a:pt x="1730446" y="2438251"/>
                  </a:lnTo>
                  <a:lnTo>
                    <a:pt x="1679001" y="2437372"/>
                  </a:lnTo>
                  <a:lnTo>
                    <a:pt x="1627779" y="2435034"/>
                  </a:lnTo>
                  <a:lnTo>
                    <a:pt x="1576871" y="2431250"/>
                  </a:lnTo>
                  <a:lnTo>
                    <a:pt x="1526369" y="2426034"/>
                  </a:lnTo>
                  <a:lnTo>
                    <a:pt x="1476366" y="2419400"/>
                  </a:lnTo>
                  <a:lnTo>
                    <a:pt x="1426953" y="2411361"/>
                  </a:lnTo>
                  <a:lnTo>
                    <a:pt x="1378222" y="2401931"/>
                  </a:lnTo>
                  <a:lnTo>
                    <a:pt x="1330267" y="2391124"/>
                  </a:lnTo>
                  <a:lnTo>
                    <a:pt x="1283178" y="2378952"/>
                  </a:lnTo>
                  <a:lnTo>
                    <a:pt x="1237047" y="2365430"/>
                  </a:lnTo>
                  <a:lnTo>
                    <a:pt x="1191968" y="2350572"/>
                  </a:lnTo>
                  <a:lnTo>
                    <a:pt x="1148031" y="2334390"/>
                  </a:lnTo>
                  <a:lnTo>
                    <a:pt x="1105329" y="2316898"/>
                  </a:lnTo>
                  <a:lnTo>
                    <a:pt x="1063954" y="2298111"/>
                  </a:lnTo>
                  <a:lnTo>
                    <a:pt x="1023999" y="2278041"/>
                  </a:lnTo>
                  <a:lnTo>
                    <a:pt x="985554" y="2256702"/>
                  </a:lnTo>
                  <a:lnTo>
                    <a:pt x="948713" y="2234108"/>
                  </a:lnTo>
                  <a:lnTo>
                    <a:pt x="913566" y="2210272"/>
                  </a:lnTo>
                  <a:lnTo>
                    <a:pt x="880208" y="2185209"/>
                  </a:lnTo>
                  <a:lnTo>
                    <a:pt x="848728" y="2158931"/>
                  </a:lnTo>
                  <a:lnTo>
                    <a:pt x="819220" y="2131452"/>
                  </a:lnTo>
                  <a:lnTo>
                    <a:pt x="808044" y="2120060"/>
                  </a:lnTo>
                  <a:lnTo>
                    <a:pt x="750031" y="2122431"/>
                  </a:lnTo>
                  <a:lnTo>
                    <a:pt x="692945" y="2121565"/>
                  </a:lnTo>
                  <a:lnTo>
                    <a:pt x="637066" y="2117590"/>
                  </a:lnTo>
                  <a:lnTo>
                    <a:pt x="582676" y="2110639"/>
                  </a:lnTo>
                  <a:lnTo>
                    <a:pt x="530054" y="2100841"/>
                  </a:lnTo>
                  <a:lnTo>
                    <a:pt x="479482" y="2088326"/>
                  </a:lnTo>
                  <a:lnTo>
                    <a:pt x="431241" y="2073226"/>
                  </a:lnTo>
                  <a:lnTo>
                    <a:pt x="385610" y="2055670"/>
                  </a:lnTo>
                  <a:lnTo>
                    <a:pt x="342871" y="2035790"/>
                  </a:lnTo>
                  <a:lnTo>
                    <a:pt x="303305" y="2013715"/>
                  </a:lnTo>
                  <a:lnTo>
                    <a:pt x="267192" y="1989576"/>
                  </a:lnTo>
                  <a:lnTo>
                    <a:pt x="234813" y="1963504"/>
                  </a:lnTo>
                  <a:lnTo>
                    <a:pt x="206449" y="1935628"/>
                  </a:lnTo>
                  <a:lnTo>
                    <a:pt x="182380" y="1906080"/>
                  </a:lnTo>
                  <a:lnTo>
                    <a:pt x="148252" y="1842489"/>
                  </a:lnTo>
                  <a:lnTo>
                    <a:pt x="134658" y="1764311"/>
                  </a:lnTo>
                  <a:lnTo>
                    <a:pt x="139932" y="1720385"/>
                  </a:lnTo>
                  <a:lnTo>
                    <a:pt x="154306" y="1677411"/>
                  </a:lnTo>
                  <a:lnTo>
                    <a:pt x="177509" y="1635875"/>
                  </a:lnTo>
                  <a:lnTo>
                    <a:pt x="209269" y="1596261"/>
                  </a:lnTo>
                  <a:lnTo>
                    <a:pt x="249315" y="1559053"/>
                  </a:lnTo>
                  <a:lnTo>
                    <a:pt x="297377" y="1524734"/>
                  </a:lnTo>
                  <a:lnTo>
                    <a:pt x="242657" y="1503284"/>
                  </a:lnTo>
                  <a:lnTo>
                    <a:pt x="193138" y="1478958"/>
                  </a:lnTo>
                  <a:lnTo>
                    <a:pt x="148952" y="1452054"/>
                  </a:lnTo>
                  <a:lnTo>
                    <a:pt x="110229" y="1422870"/>
                  </a:lnTo>
                  <a:lnTo>
                    <a:pt x="77103" y="1391704"/>
                  </a:lnTo>
                  <a:lnTo>
                    <a:pt x="49703" y="1358854"/>
                  </a:lnTo>
                  <a:lnTo>
                    <a:pt x="28161" y="1324618"/>
                  </a:lnTo>
                  <a:lnTo>
                    <a:pt x="12609" y="1289292"/>
                  </a:lnTo>
                  <a:lnTo>
                    <a:pt x="0" y="1216567"/>
                  </a:lnTo>
                  <a:lnTo>
                    <a:pt x="3205" y="1179762"/>
                  </a:lnTo>
                  <a:lnTo>
                    <a:pt x="29293" y="1106758"/>
                  </a:lnTo>
                  <a:lnTo>
                    <a:pt x="52438" y="1071154"/>
                  </a:lnTo>
                  <a:lnTo>
                    <a:pt x="82493" y="1036546"/>
                  </a:lnTo>
                  <a:lnTo>
                    <a:pt x="113660" y="1008148"/>
                  </a:lnTo>
                  <a:lnTo>
                    <a:pt x="148889" y="981858"/>
                  </a:lnTo>
                  <a:lnTo>
                    <a:pt x="187866" y="957798"/>
                  </a:lnTo>
                  <a:lnTo>
                    <a:pt x="230280" y="936088"/>
                  </a:lnTo>
                  <a:lnTo>
                    <a:pt x="275819" y="916849"/>
                  </a:lnTo>
                  <a:lnTo>
                    <a:pt x="324169" y="900200"/>
                  </a:lnTo>
                  <a:lnTo>
                    <a:pt x="375019" y="886263"/>
                  </a:lnTo>
                  <a:lnTo>
                    <a:pt x="428055" y="875157"/>
                  </a:lnTo>
                  <a:lnTo>
                    <a:pt x="482966" y="867003"/>
                  </a:lnTo>
                  <a:lnTo>
                    <a:pt x="539439" y="861921"/>
                  </a:lnTo>
                  <a:lnTo>
                    <a:pt x="544519" y="853920"/>
                  </a:lnTo>
                  <a:close/>
                </a:path>
                <a:path w="5983605" h="2593975">
                  <a:moveTo>
                    <a:pt x="654120" y="1562453"/>
                  </a:moveTo>
                  <a:lnTo>
                    <a:pt x="601800" y="1563494"/>
                  </a:lnTo>
                  <a:lnTo>
                    <a:pt x="549753" y="1561848"/>
                  </a:lnTo>
                  <a:lnTo>
                    <a:pt x="498269" y="1557552"/>
                  </a:lnTo>
                  <a:lnTo>
                    <a:pt x="447635" y="1550641"/>
                  </a:lnTo>
                  <a:lnTo>
                    <a:pt x="398141" y="1541150"/>
                  </a:lnTo>
                  <a:lnTo>
                    <a:pt x="350075" y="1529117"/>
                  </a:lnTo>
                  <a:lnTo>
                    <a:pt x="303727" y="1514574"/>
                  </a:lnTo>
                </a:path>
                <a:path w="5983605" h="2593975">
                  <a:moveTo>
                    <a:pt x="963365" y="2085795"/>
                  </a:moveTo>
                  <a:lnTo>
                    <a:pt x="926073" y="2093736"/>
                  </a:lnTo>
                  <a:lnTo>
                    <a:pt x="888006" y="2100210"/>
                  </a:lnTo>
                  <a:lnTo>
                    <a:pt x="849297" y="2105197"/>
                  </a:lnTo>
                  <a:lnTo>
                    <a:pt x="810076" y="2108680"/>
                  </a:lnTo>
                </a:path>
                <a:path w="5983605" h="2593975">
                  <a:moveTo>
                    <a:pt x="2284292" y="2337280"/>
                  </a:moveTo>
                  <a:lnTo>
                    <a:pt x="2257703" y="2312303"/>
                  </a:lnTo>
                  <a:lnTo>
                    <a:pt x="2233413" y="2286539"/>
                  </a:lnTo>
                  <a:lnTo>
                    <a:pt x="2211479" y="2260044"/>
                  </a:lnTo>
                  <a:lnTo>
                    <a:pt x="2191963" y="2232874"/>
                  </a:lnTo>
                </a:path>
                <a:path w="5983605" h="2593975">
                  <a:moveTo>
                    <a:pt x="3992442" y="2076930"/>
                  </a:moveTo>
                  <a:lnTo>
                    <a:pt x="3987116" y="2105967"/>
                  </a:lnTo>
                  <a:lnTo>
                    <a:pt x="3979171" y="2134779"/>
                  </a:lnTo>
                  <a:lnTo>
                    <a:pt x="3968653" y="2163306"/>
                  </a:lnTo>
                  <a:lnTo>
                    <a:pt x="3955612" y="2191484"/>
                  </a:lnTo>
                </a:path>
                <a:path w="5983605" h="2593975">
                  <a:moveTo>
                    <a:pt x="4725867" y="1369032"/>
                  </a:moveTo>
                  <a:lnTo>
                    <a:pt x="4783684" y="1387401"/>
                  </a:lnTo>
                  <a:lnTo>
                    <a:pt x="4838206" y="1408276"/>
                  </a:lnTo>
                  <a:lnTo>
                    <a:pt x="4889270" y="1431500"/>
                  </a:lnTo>
                  <a:lnTo>
                    <a:pt x="4936711" y="1456917"/>
                  </a:lnTo>
                  <a:lnTo>
                    <a:pt x="4980366" y="1484369"/>
                  </a:lnTo>
                  <a:lnTo>
                    <a:pt x="5020068" y="1513700"/>
                  </a:lnTo>
                  <a:lnTo>
                    <a:pt x="5055654" y="1544753"/>
                  </a:lnTo>
                  <a:lnTo>
                    <a:pt x="5086960" y="1577370"/>
                  </a:lnTo>
                  <a:lnTo>
                    <a:pt x="5113821" y="1611396"/>
                  </a:lnTo>
                  <a:lnTo>
                    <a:pt x="5136073" y="1646672"/>
                  </a:lnTo>
                  <a:lnTo>
                    <a:pt x="5153552" y="1683042"/>
                  </a:lnTo>
                  <a:lnTo>
                    <a:pt x="5166092" y="1720350"/>
                  </a:lnTo>
                  <a:lnTo>
                    <a:pt x="5173530" y="1758438"/>
                  </a:lnTo>
                  <a:lnTo>
                    <a:pt x="5175701" y="1797149"/>
                  </a:lnTo>
                </a:path>
                <a:path w="5983605" h="2593975">
                  <a:moveTo>
                    <a:pt x="5786698" y="912975"/>
                  </a:moveTo>
                  <a:lnTo>
                    <a:pt x="5756944" y="949275"/>
                  </a:lnTo>
                  <a:lnTo>
                    <a:pt x="5721796" y="983673"/>
                  </a:lnTo>
                  <a:lnTo>
                    <a:pt x="5681496" y="1015973"/>
                  </a:lnTo>
                  <a:lnTo>
                    <a:pt x="5636289" y="1045982"/>
                  </a:lnTo>
                  <a:lnTo>
                    <a:pt x="5586419" y="1073503"/>
                  </a:lnTo>
                </a:path>
                <a:path w="5983605" h="2593975">
                  <a:moveTo>
                    <a:pt x="5306130" y="317218"/>
                  </a:moveTo>
                  <a:lnTo>
                    <a:pt x="5311081" y="336048"/>
                  </a:lnTo>
                  <a:lnTo>
                    <a:pt x="5314496" y="354985"/>
                  </a:lnTo>
                  <a:lnTo>
                    <a:pt x="5316363" y="373993"/>
                  </a:lnTo>
                  <a:lnTo>
                    <a:pt x="5316671" y="393037"/>
                  </a:lnTo>
                </a:path>
                <a:path w="5983605" h="2593975">
                  <a:moveTo>
                    <a:pt x="4027240" y="228699"/>
                  </a:moveTo>
                  <a:lnTo>
                    <a:pt x="4048346" y="202954"/>
                  </a:lnTo>
                  <a:lnTo>
                    <a:pt x="4072547" y="178185"/>
                  </a:lnTo>
                  <a:lnTo>
                    <a:pt x="4099749" y="154512"/>
                  </a:lnTo>
                  <a:lnTo>
                    <a:pt x="4129856" y="132052"/>
                  </a:lnTo>
                </a:path>
                <a:path w="5983605" h="2593975">
                  <a:moveTo>
                    <a:pt x="3067628" y="274800"/>
                  </a:moveTo>
                  <a:lnTo>
                    <a:pt x="3076744" y="253333"/>
                  </a:lnTo>
                  <a:lnTo>
                    <a:pt x="3088075" y="232224"/>
                  </a:lnTo>
                  <a:lnTo>
                    <a:pt x="3101597" y="211543"/>
                  </a:lnTo>
                  <a:lnTo>
                    <a:pt x="3117285" y="191361"/>
                  </a:lnTo>
                </a:path>
                <a:path w="5983605" h="2593975">
                  <a:moveTo>
                    <a:pt x="1941519" y="303121"/>
                  </a:moveTo>
                  <a:lnTo>
                    <a:pt x="1989549" y="320923"/>
                  </a:lnTo>
                  <a:lnTo>
                    <a:pt x="2035626" y="340380"/>
                  </a:lnTo>
                  <a:lnTo>
                    <a:pt x="2079608" y="361432"/>
                  </a:lnTo>
                  <a:lnTo>
                    <a:pt x="2121351" y="384020"/>
                  </a:lnTo>
                </a:path>
                <a:path w="5983605" h="2593975">
                  <a:moveTo>
                    <a:pt x="575888" y="939010"/>
                  </a:moveTo>
                  <a:lnTo>
                    <a:pt x="565915" y="918036"/>
                  </a:lnTo>
                  <a:lnTo>
                    <a:pt x="557346" y="896846"/>
                  </a:lnTo>
                  <a:lnTo>
                    <a:pt x="550206" y="875467"/>
                  </a:lnTo>
                  <a:lnTo>
                    <a:pt x="544519" y="853920"/>
                  </a:lnTo>
                </a:path>
              </a:pathLst>
            </a:custGeom>
            <a:ln w="25400">
              <a:solidFill>
                <a:srgbClr val="44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 indent="18542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Этот </a:t>
            </a:r>
            <a:r>
              <a:rPr spc="-15" dirty="0"/>
              <a:t>метод </a:t>
            </a:r>
            <a:r>
              <a:rPr spc="-5" dirty="0"/>
              <a:t>позволяет не </a:t>
            </a:r>
            <a:r>
              <a:rPr spc="-15" dirty="0"/>
              <a:t>только </a:t>
            </a:r>
            <a:r>
              <a:rPr spc="-10" dirty="0"/>
              <a:t>развивать воображение, </a:t>
            </a:r>
            <a:r>
              <a:rPr spc="-5" dirty="0"/>
              <a:t>речь, </a:t>
            </a:r>
            <a:r>
              <a:rPr dirty="0"/>
              <a:t> </a:t>
            </a:r>
            <a:r>
              <a:rPr spc="-5" dirty="0"/>
              <a:t>фантазию,</a:t>
            </a:r>
            <a:r>
              <a:rPr spc="-25" dirty="0"/>
              <a:t> </a:t>
            </a:r>
            <a:r>
              <a:rPr spc="-5" dirty="0"/>
              <a:t>но</a:t>
            </a:r>
            <a:r>
              <a:rPr spc="-10" dirty="0"/>
              <a:t> </a:t>
            </a:r>
            <a:r>
              <a:rPr dirty="0"/>
              <a:t>и </a:t>
            </a:r>
            <a:r>
              <a:rPr spc="-10" dirty="0"/>
              <a:t>управлять </a:t>
            </a:r>
            <a:r>
              <a:rPr spc="-5" dirty="0"/>
              <a:t>своим</a:t>
            </a:r>
            <a:r>
              <a:rPr spc="10" dirty="0"/>
              <a:t> </a:t>
            </a:r>
            <a:r>
              <a:rPr spc="-5" dirty="0"/>
              <a:t>мышлением.</a:t>
            </a:r>
            <a:r>
              <a:rPr dirty="0"/>
              <a:t> Пользуясь</a:t>
            </a:r>
            <a:r>
              <a:rPr spc="5" dirty="0"/>
              <a:t> </a:t>
            </a:r>
            <a:r>
              <a:rPr spc="-15" dirty="0"/>
              <a:t>методом </a:t>
            </a:r>
            <a:r>
              <a:rPr spc="-10" dirty="0"/>
              <a:t> </a:t>
            </a:r>
            <a:r>
              <a:rPr dirty="0"/>
              <a:t>МФО </a:t>
            </a:r>
            <a:r>
              <a:rPr spc="-10" dirty="0"/>
              <a:t>можно </a:t>
            </a:r>
            <a:r>
              <a:rPr spc="-5" dirty="0"/>
              <a:t>придумать </a:t>
            </a:r>
            <a:r>
              <a:rPr spc="-10" dirty="0"/>
              <a:t>фантастическое животное, </a:t>
            </a:r>
            <a:r>
              <a:rPr spc="-5" dirty="0"/>
              <a:t>придумать ему </a:t>
            </a:r>
            <a:r>
              <a:rPr spc="-480" dirty="0"/>
              <a:t> </a:t>
            </a:r>
            <a:r>
              <a:rPr spc="-5" dirty="0"/>
              <a:t>название,</a:t>
            </a:r>
            <a:r>
              <a:rPr spc="-30" dirty="0"/>
              <a:t> </a:t>
            </a:r>
            <a:r>
              <a:rPr spc="-15" dirty="0"/>
              <a:t>кто </a:t>
            </a:r>
            <a:r>
              <a:rPr spc="-20" dirty="0"/>
              <a:t>его</a:t>
            </a:r>
            <a:r>
              <a:rPr dirty="0"/>
              <a:t> </a:t>
            </a:r>
            <a:r>
              <a:rPr spc="-10" dirty="0"/>
              <a:t>родители,</a:t>
            </a:r>
            <a:r>
              <a:rPr spc="10" dirty="0"/>
              <a:t> </a:t>
            </a:r>
            <a:r>
              <a:rPr spc="-25" dirty="0"/>
              <a:t>где</a:t>
            </a:r>
            <a:r>
              <a:rPr spc="-20" dirty="0"/>
              <a:t> </a:t>
            </a:r>
            <a:r>
              <a:rPr dirty="0"/>
              <a:t>он</a:t>
            </a:r>
            <a:r>
              <a:rPr spc="-10" dirty="0"/>
              <a:t> </a:t>
            </a:r>
            <a:r>
              <a:rPr spc="-25" dirty="0"/>
              <a:t>будет</a:t>
            </a:r>
            <a:r>
              <a:rPr spc="-10" dirty="0"/>
              <a:t> </a:t>
            </a:r>
            <a:r>
              <a:rPr spc="-5" dirty="0"/>
              <a:t>жить</a:t>
            </a:r>
            <a:r>
              <a:rPr spc="-10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dirty="0"/>
              <a:t>чем</a:t>
            </a:r>
            <a:r>
              <a:rPr spc="-25" dirty="0"/>
              <a:t> </a:t>
            </a:r>
            <a:r>
              <a:rPr spc="-5" dirty="0"/>
              <a:t>питаться,</a:t>
            </a:r>
            <a:r>
              <a:rPr spc="-10" dirty="0"/>
              <a:t> </a:t>
            </a:r>
            <a:r>
              <a:rPr spc="-5" dirty="0"/>
              <a:t>или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предложить</a:t>
            </a:r>
            <a:r>
              <a:rPr spc="15" dirty="0"/>
              <a:t> </a:t>
            </a:r>
            <a:r>
              <a:rPr spc="-10" dirty="0"/>
              <a:t>картинки</a:t>
            </a:r>
            <a:r>
              <a:rPr spc="10" dirty="0"/>
              <a:t> </a:t>
            </a:r>
            <a:r>
              <a:rPr spc="-5" dirty="0"/>
              <a:t>“забавные</a:t>
            </a:r>
            <a:r>
              <a:rPr spc="-15" dirty="0"/>
              <a:t> </a:t>
            </a:r>
            <a:r>
              <a:rPr spc="-20" dirty="0"/>
              <a:t>животные”, </a:t>
            </a:r>
            <a:r>
              <a:rPr spc="-15" dirty="0"/>
              <a:t>“пиктограммы”,</a:t>
            </a:r>
            <a:r>
              <a:rPr spc="-10" dirty="0"/>
              <a:t> </a:t>
            </a:r>
            <a:r>
              <a:rPr spc="-5" dirty="0"/>
              <a:t>назвать </a:t>
            </a:r>
            <a:r>
              <a:rPr spc="-475" dirty="0"/>
              <a:t> </a:t>
            </a:r>
            <a:r>
              <a:rPr spc="-5" dirty="0"/>
              <a:t>их</a:t>
            </a:r>
            <a:r>
              <a:rPr spc="-10" dirty="0"/>
              <a:t> </a:t>
            </a:r>
            <a:r>
              <a:rPr dirty="0"/>
              <a:t>и</a:t>
            </a:r>
            <a:r>
              <a:rPr spc="-5" dirty="0"/>
              <a:t> сделать</a:t>
            </a:r>
            <a:r>
              <a:rPr spc="10" dirty="0"/>
              <a:t> </a:t>
            </a:r>
            <a:r>
              <a:rPr spc="-5" dirty="0"/>
              <a:t>презентацию.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/>
          </a:p>
          <a:p>
            <a:pPr marR="424815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Segoe Script"/>
                <a:cs typeface="Segoe Script"/>
              </a:rPr>
              <a:t>“Левообезьян”.</a:t>
            </a:r>
            <a:endParaRPr sz="1600">
              <a:latin typeface="Segoe Script"/>
              <a:cs typeface="Segoe Scrip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0636" y="4080205"/>
            <a:ext cx="25400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8100" algn="r">
              <a:lnSpc>
                <a:spcPct val="100000"/>
              </a:lnSpc>
              <a:spcBef>
                <a:spcPts val="95"/>
              </a:spcBef>
              <a:tabLst>
                <a:tab pos="753745" algn="l"/>
              </a:tabLst>
            </a:pP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Его	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родители:</a:t>
            </a:r>
            <a:endParaRPr sz="1600">
              <a:latin typeface="Segoe Script"/>
              <a:cs typeface="Segoe Scrip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407795" algn="l"/>
                <a:tab pos="2421890" algn="l"/>
              </a:tabLst>
            </a:pP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о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б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е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зьянк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а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.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	Ж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ив</a:t>
            </a:r>
            <a:r>
              <a:rPr sz="1600" spc="-15" dirty="0">
                <a:solidFill>
                  <a:srgbClr val="00AF50"/>
                </a:solidFill>
                <a:latin typeface="Segoe Script"/>
                <a:cs typeface="Segoe Script"/>
              </a:rPr>
              <a:t>е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т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	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в</a:t>
            </a:r>
            <a:endParaRPr sz="1600">
              <a:latin typeface="Segoe Script"/>
              <a:cs typeface="Segoe Scrip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9938" y="4080205"/>
            <a:ext cx="957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  <a:tabLst>
                <a:tab pos="789940" algn="l"/>
              </a:tabLst>
            </a:pP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л</a:t>
            </a:r>
            <a:r>
              <a:rPr sz="1600" spc="-15" dirty="0">
                <a:solidFill>
                  <a:srgbClr val="00AF50"/>
                </a:solidFill>
                <a:latin typeface="Segoe Script"/>
                <a:cs typeface="Segoe Script"/>
              </a:rPr>
              <a:t>е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в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	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и</a:t>
            </a:r>
            <a:endParaRPr sz="1600"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жарких</a:t>
            </a:r>
            <a:endParaRPr sz="1600">
              <a:latin typeface="Segoe Script"/>
              <a:cs typeface="Segoe Scrip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0636" y="4568444"/>
            <a:ext cx="37471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странах.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Очень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быстро</a:t>
            </a:r>
            <a:r>
              <a:rPr sz="1600" spc="625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бегает </a:t>
            </a:r>
            <a:r>
              <a:rPr sz="1600" spc="-625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по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 земле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и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ловко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лазает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по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 деревьям.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Может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быстро 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убежать 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от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врагов и достать 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фрукты</a:t>
            </a:r>
            <a:r>
              <a:rPr sz="1600" spc="5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с</a:t>
            </a:r>
            <a:r>
              <a:rPr sz="1600" spc="1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высокого</a:t>
            </a:r>
            <a:r>
              <a:rPr sz="1600" spc="5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Segoe Script"/>
                <a:cs typeface="Segoe Script"/>
              </a:rPr>
              <a:t>дерева</a:t>
            </a:r>
            <a:r>
              <a:rPr sz="1600" spc="5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.</a:t>
            </a:r>
            <a:r>
              <a:rPr sz="1600" spc="-15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.</a:t>
            </a:r>
            <a:r>
              <a:rPr sz="1600" dirty="0">
                <a:solidFill>
                  <a:srgbClr val="00AF50"/>
                </a:solidFill>
                <a:latin typeface="Segoe Script"/>
                <a:cs typeface="Segoe Script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Segoe Script"/>
                <a:cs typeface="Segoe Script"/>
              </a:rPr>
              <a:t>.</a:t>
            </a:r>
            <a:endParaRPr sz="16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400304"/>
            <a:ext cx="7171690" cy="494417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910"/>
              </a:spcBef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Актуальность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проблемы</a:t>
            </a:r>
            <a:r>
              <a:rPr sz="1800" b="1" spc="49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речевого</a:t>
            </a:r>
            <a:r>
              <a:rPr sz="1800" b="1" spc="48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развития</a:t>
            </a:r>
            <a:endParaRPr sz="1800" dirty="0">
              <a:latin typeface="Segoe UI"/>
              <a:cs typeface="Segoe UI"/>
            </a:endParaRPr>
          </a:p>
          <a:p>
            <a:pPr marR="119380" algn="ctr">
              <a:lnSpc>
                <a:spcPts val="1945"/>
              </a:lnSpc>
              <a:spcBef>
                <a:spcPts val="815"/>
              </a:spcBef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Проблема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речевого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развития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дошкольного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возраста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сегодняшний</a:t>
            </a:r>
            <a:r>
              <a:rPr sz="18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день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очень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актуальна,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т.к.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процент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дошкольников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различными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речевыми нарушениями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остается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стабильно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высоким.</a:t>
            </a:r>
            <a:endParaRPr sz="1800" dirty="0">
              <a:latin typeface="Segoe UI"/>
              <a:cs typeface="Segoe UI"/>
            </a:endParaRPr>
          </a:p>
          <a:p>
            <a:pPr marL="12700" marR="1107440">
              <a:lnSpc>
                <a:spcPct val="80000"/>
              </a:lnSpc>
              <a:spcBef>
                <a:spcPts val="1730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Овладение родным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языком является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одним из важных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приобретений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ребенка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дошкольном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детстве.</a:t>
            </a:r>
            <a:endParaRPr sz="1800" dirty="0">
              <a:latin typeface="Segoe UI"/>
              <a:cs typeface="Segoe UI"/>
            </a:endParaRPr>
          </a:p>
          <a:p>
            <a:pPr marL="12700" marR="5080">
              <a:lnSpc>
                <a:spcPct val="80000"/>
              </a:lnSpc>
              <a:spcBef>
                <a:spcPts val="1725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современном дошкольном образовании речь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рассматривается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как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одна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из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основ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воспитания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обучения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детей.</a:t>
            </a:r>
            <a:endParaRPr sz="1800" dirty="0">
              <a:latin typeface="Segoe UI"/>
              <a:cs typeface="Segoe UI"/>
            </a:endParaRPr>
          </a:p>
          <a:p>
            <a:pPr marL="277495" indent="-265430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Речь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–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это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инструмент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развития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высших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отделов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психики.</a:t>
            </a:r>
            <a:endParaRPr sz="1800" dirty="0">
              <a:latin typeface="Segoe UI"/>
              <a:cs typeface="Segoe UI"/>
            </a:endParaRPr>
          </a:p>
          <a:p>
            <a:pPr marL="12700" marR="24765">
              <a:lnSpc>
                <a:spcPct val="80000"/>
              </a:lnSpc>
              <a:spcBef>
                <a:spcPts val="1730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развитием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речи связано формирование как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личности в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целом,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так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во всех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основных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психических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 err="1" smtClean="0">
                <a:solidFill>
                  <a:srgbClr val="001F5F"/>
                </a:solidFill>
                <a:latin typeface="Segoe UI"/>
                <a:cs typeface="Segoe UI"/>
              </a:rPr>
              <a:t>проце</a:t>
            </a:r>
            <a:r>
              <a:rPr lang="ru-RU"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lang="ru-RU"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ах</a:t>
            </a:r>
            <a:r>
              <a:rPr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  <a:p>
            <a:pPr marL="12700" marR="95250">
              <a:lnSpc>
                <a:spcPct val="80000"/>
              </a:lnSpc>
              <a:spcBef>
                <a:spcPts val="1725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Обучение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дошкольников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родному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языку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должно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стать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одной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из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главных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задач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в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подготовке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школе.</a:t>
            </a:r>
            <a:endParaRPr sz="1800" dirty="0">
              <a:latin typeface="Segoe UI"/>
              <a:cs typeface="Segoe UI"/>
            </a:endParaRPr>
          </a:p>
          <a:p>
            <a:pPr marL="12700" marR="125095">
              <a:lnSpc>
                <a:spcPts val="1730"/>
              </a:lnSpc>
              <a:spcBef>
                <a:spcPts val="1714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Главной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задачей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развития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связной речи ребёнка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дошкольном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возрасте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является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совершенствование монологической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 err="1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r>
              <a:rPr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417471"/>
            <a:ext cx="7225030" cy="5636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884680">
              <a:lnSpc>
                <a:spcPct val="100000"/>
              </a:lnSpc>
              <a:spcBef>
                <a:spcPts val="775"/>
              </a:spcBef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Метод</a:t>
            </a:r>
            <a:r>
              <a:rPr sz="1800" b="1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мозгового</a:t>
            </a:r>
            <a:r>
              <a:rPr sz="18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штурма.</a:t>
            </a:r>
            <a:endParaRPr sz="1800">
              <a:latin typeface="Segoe UI"/>
              <a:cs typeface="Segoe UI"/>
            </a:endParaRPr>
          </a:p>
          <a:p>
            <a:pPr marL="321945">
              <a:lnSpc>
                <a:spcPct val="100000"/>
              </a:lnSpc>
              <a:spcBef>
                <a:spcPts val="680"/>
              </a:spcBef>
            </a:pP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оперативный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метод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решения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проблемы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основе</a:t>
            </a:r>
            <a:endParaRPr sz="1800">
              <a:latin typeface="Segoe UI"/>
              <a:cs typeface="Segoe UI"/>
            </a:endParaRPr>
          </a:p>
          <a:p>
            <a:pPr marL="12700" marR="222885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стимулирования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творческой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активности,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котором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участникам </a:t>
            </a:r>
            <a:r>
              <a:rPr sz="1800" spc="-4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обсуждения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предлагают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высказать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как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можно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большее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количество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вариантов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решений,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том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числе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самых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фантастичных.</a:t>
            </a:r>
            <a:endParaRPr sz="1800">
              <a:latin typeface="Segoe UI"/>
              <a:cs typeface="Segoe UI"/>
            </a:endParaRPr>
          </a:p>
          <a:p>
            <a:pPr marL="12700" marR="638175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Затем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из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общего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числа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высказанных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идей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отбирают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наиболее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удачные,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которые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могут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быть использованы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практике.</a:t>
            </a:r>
            <a:endParaRPr sz="1800">
              <a:latin typeface="Segoe UI"/>
              <a:cs typeface="Segoe UI"/>
            </a:endParaRPr>
          </a:p>
          <a:p>
            <a:pPr marL="174625" algn="ctr">
              <a:lnSpc>
                <a:spcPct val="100000"/>
              </a:lnSpc>
              <a:spcBef>
                <a:spcPts val="1780"/>
              </a:spcBef>
            </a:pPr>
            <a:r>
              <a:rPr sz="1800" b="1" spc="-40" dirty="0">
                <a:solidFill>
                  <a:srgbClr val="C00000"/>
                </a:solidFill>
                <a:latin typeface="Segoe UI"/>
                <a:cs typeface="Segoe UI"/>
              </a:rPr>
              <a:t>Темы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мозгового</a:t>
            </a:r>
            <a:r>
              <a:rPr sz="18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штурма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для</a:t>
            </a:r>
            <a:r>
              <a:rPr sz="1800" b="1" spc="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детей.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Segoe UI"/>
              <a:cs typeface="Segoe UI"/>
            </a:endParaRPr>
          </a:p>
          <a:p>
            <a:pPr marL="442595" indent="-358775">
              <a:lnSpc>
                <a:spcPct val="100000"/>
              </a:lnSpc>
              <a:buAutoNum type="arabicPeriod"/>
              <a:tabLst>
                <a:tab pos="442595" algn="l"/>
                <a:tab pos="443230" algn="l"/>
              </a:tabLst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Как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обезопасить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пешеходов</a:t>
            </a:r>
            <a:r>
              <a:rPr sz="1800" spc="-4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от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падающих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с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крыш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сосулек?</a:t>
            </a:r>
            <a:endParaRPr sz="1800">
              <a:latin typeface="Segoe UI"/>
              <a:cs typeface="Segoe UI"/>
            </a:endParaRPr>
          </a:p>
          <a:p>
            <a:pPr marL="442595" indent="-358775">
              <a:lnSpc>
                <a:spcPct val="100000"/>
              </a:lnSpc>
              <a:buAutoNum type="arabicPeriod"/>
              <a:tabLst>
                <a:tab pos="441959" algn="l"/>
                <a:tab pos="443230" algn="l"/>
              </a:tabLst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Как не</a:t>
            </a:r>
            <a:r>
              <a:rPr sz="1800" spc="-2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ссориться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с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мамой?</a:t>
            </a:r>
            <a:endParaRPr sz="1800">
              <a:latin typeface="Segoe UI"/>
              <a:cs typeface="Segoe UI"/>
            </a:endParaRPr>
          </a:p>
          <a:p>
            <a:pPr marL="84455" marR="5080">
              <a:lnSpc>
                <a:spcPct val="100000"/>
              </a:lnSpc>
              <a:buAutoNum type="arabicPeriod"/>
              <a:tabLst>
                <a:tab pos="441959" algn="l"/>
                <a:tab pos="443230" algn="l"/>
              </a:tabLst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Надо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размешать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сахар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 в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стакане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с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 горячим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чаем,</a:t>
            </a:r>
            <a:r>
              <a:rPr sz="1800" spc="-2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когда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ложечки </a:t>
            </a:r>
            <a:r>
              <a:rPr sz="1800" spc="-47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нет.</a:t>
            </a:r>
            <a:r>
              <a:rPr sz="1800" spc="-3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Что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делать?</a:t>
            </a:r>
            <a:endParaRPr sz="1800">
              <a:latin typeface="Segoe UI"/>
              <a:cs typeface="Segoe UI"/>
            </a:endParaRPr>
          </a:p>
          <a:p>
            <a:pPr marL="442595" indent="-3587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41959" algn="l"/>
                <a:tab pos="443230" algn="l"/>
              </a:tabLst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Придумайте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насекомое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с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необычными</a:t>
            </a:r>
            <a:r>
              <a:rPr sz="1800" spc="-4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свойствами.</a:t>
            </a:r>
            <a:endParaRPr sz="1800">
              <a:latin typeface="Segoe UI"/>
              <a:cs typeface="Segoe UI"/>
            </a:endParaRPr>
          </a:p>
          <a:p>
            <a:pPr marL="442595" indent="-358775">
              <a:lnSpc>
                <a:spcPct val="100000"/>
              </a:lnSpc>
              <a:buAutoNum type="arabicPeriod"/>
              <a:tabLst>
                <a:tab pos="441959" algn="l"/>
                <a:tab pos="443230" algn="l"/>
              </a:tabLst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Как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спастись</a:t>
            </a:r>
            <a:r>
              <a:rPr sz="1800" spc="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герою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сказки?</a:t>
            </a:r>
            <a:r>
              <a:rPr sz="1800" spc="1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Что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ему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надо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сделать?</a:t>
            </a:r>
            <a:endParaRPr sz="1800">
              <a:latin typeface="Segoe UI"/>
              <a:cs typeface="Segoe UI"/>
            </a:endParaRPr>
          </a:p>
          <a:p>
            <a:pPr marL="84455" marR="645160">
              <a:lnSpc>
                <a:spcPct val="100000"/>
              </a:lnSpc>
              <a:buAutoNum type="arabicPeriod"/>
              <a:tabLst>
                <a:tab pos="441959" algn="l"/>
                <a:tab pos="443230" algn="l"/>
              </a:tabLst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Как</a:t>
            </a:r>
            <a:r>
              <a:rPr sz="1800" spc="1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космонавтам</a:t>
            </a:r>
            <a:r>
              <a:rPr sz="1800" spc="-3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закреплять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летающие</a:t>
            </a:r>
            <a:r>
              <a:rPr sz="1800" spc="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по кабине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мелкие </a:t>
            </a:r>
            <a:r>
              <a:rPr sz="1800" spc="-47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предметы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(ручки,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расческу,</a:t>
            </a:r>
            <a:r>
              <a:rPr sz="1800" spc="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блокнот...):</a:t>
            </a:r>
            <a:r>
              <a:rPr sz="1800" spc="-5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магнитом,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липучкой,</a:t>
            </a:r>
            <a:endParaRPr sz="1800">
              <a:latin typeface="Segoe UI"/>
              <a:cs typeface="Segoe UI"/>
            </a:endParaRPr>
          </a:p>
          <a:p>
            <a:pPr marL="84455">
              <a:lnSpc>
                <a:spcPct val="100000"/>
              </a:lnSpc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скрепкой,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пружинным</a:t>
            </a:r>
            <a:r>
              <a:rPr sz="1800" spc="-3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прижимом,</a:t>
            </a:r>
            <a:r>
              <a:rPr sz="1800" spc="-2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Segoe UI"/>
                <a:cs typeface="Segoe UI"/>
              </a:rPr>
              <a:t>булавкой...</a:t>
            </a:r>
            <a:r>
              <a:rPr sz="1800" spc="-4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Какие</a:t>
            </a:r>
            <a:r>
              <a:rPr sz="1800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AF50"/>
                </a:solidFill>
                <a:latin typeface="Segoe UI"/>
                <a:cs typeface="Segoe UI"/>
              </a:rPr>
              <a:t>способы</a:t>
            </a:r>
            <a:r>
              <a:rPr sz="1800" spc="-25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не</a:t>
            </a:r>
            <a:endParaRPr sz="1800">
              <a:latin typeface="Segoe UI"/>
              <a:cs typeface="Segoe UI"/>
            </a:endParaRPr>
          </a:p>
          <a:p>
            <a:pPr marL="84455">
              <a:lnSpc>
                <a:spcPct val="100000"/>
              </a:lnSpc>
            </a:pPr>
            <a:r>
              <a:rPr sz="1800" spc="-5" dirty="0">
                <a:solidFill>
                  <a:srgbClr val="00AF50"/>
                </a:solidFill>
                <a:latin typeface="Segoe UI"/>
                <a:cs typeface="Segoe UI"/>
              </a:rPr>
              <a:t>подойдут?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679" y="646302"/>
            <a:ext cx="5984240" cy="469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7090" marR="1257935" indent="3429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C00000"/>
                </a:solidFill>
                <a:latin typeface="Segoe UI"/>
                <a:cs typeface="Segoe UI"/>
              </a:rPr>
              <a:t>Типовое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фантазирование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(алгоритм</a:t>
            </a:r>
            <a:r>
              <a:rPr sz="2000" b="1" spc="-6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составления</a:t>
            </a:r>
            <a:r>
              <a:rPr sz="20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Segoe UI"/>
                <a:cs typeface="Segoe UI"/>
              </a:rPr>
              <a:t>сказок)</a:t>
            </a:r>
            <a:endParaRPr sz="20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50" dirty="0">
              <a:latin typeface="Segoe UI"/>
              <a:cs typeface="Segoe UI"/>
            </a:endParaRPr>
          </a:p>
          <a:p>
            <a:pPr marL="102235" indent="-90170">
              <a:lnSpc>
                <a:spcPts val="2160"/>
              </a:lnSpc>
              <a:spcBef>
                <a:spcPts val="5"/>
              </a:spcBef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Жил-был</a:t>
            </a:r>
            <a:r>
              <a:rPr sz="20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кто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(что?)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Какой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он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был?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(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подбор определений)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Какие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делал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ДОБРЫЕ</a:t>
            </a:r>
            <a:r>
              <a:rPr sz="20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дела?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У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…..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было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много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друзей(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кто?</a:t>
            </a:r>
            <a:r>
              <a:rPr sz="20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что?)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был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у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него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враг.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Кто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это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был?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Он</a:t>
            </a:r>
            <a:r>
              <a:rPr sz="20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был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какой?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Как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он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мешал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главному</a:t>
            </a:r>
            <a:r>
              <a:rPr sz="2000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герою?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Кто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мог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помочь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главному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герою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 и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как?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Чем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закончилась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история?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(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помирить или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ts val="192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развести,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но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прогонять, убивать,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ломать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т.д.)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  <a:tab pos="1674495" algn="l"/>
                <a:tab pos="3225800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Выведение	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жизненного	правила</a:t>
            </a:r>
            <a:r>
              <a:rPr sz="20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(нравственной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ts val="1920"/>
              </a:lnSpc>
              <a:tabLst>
                <a:tab pos="1289050" algn="l"/>
                <a:tab pos="2378075" algn="l"/>
                <a:tab pos="4113529" algn="l"/>
                <a:tab pos="4388485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позиции),	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которое	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вкладывается	в	уста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ts val="1920"/>
              </a:lnSpc>
            </a:pP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положительного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объекта.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192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  <a:tab pos="2169160" algn="l"/>
                <a:tab pos="3380740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Придумывание	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названия	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сказки.</a:t>
            </a:r>
            <a:endParaRPr sz="2000" dirty="0">
              <a:latin typeface="Segoe UI"/>
              <a:cs typeface="Segoe UI"/>
            </a:endParaRPr>
          </a:p>
          <a:p>
            <a:pPr marL="241300" indent="-229235">
              <a:lnSpc>
                <a:spcPts val="2160"/>
              </a:lnSpc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Речевая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активность</a:t>
            </a:r>
            <a:r>
              <a:rPr sz="20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самих</a:t>
            </a:r>
            <a:r>
              <a:rPr sz="20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endParaRPr sz="20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28800" y="533400"/>
            <a:ext cx="6705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Работа с картами Проппа проходит в несколько этапов.</a:t>
            </a:r>
          </a:p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I. Познакомить детей со сказкой как жанром и объяснить общую структуру, то есть завязка (приглашение в сказку, повествование, развязка).</a:t>
            </a:r>
          </a:p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II. Чтение и сопровождение чтения. Выкладываю карты Проппа.</a:t>
            </a:r>
          </a:p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III. Пересказ с опорой на карты.</a:t>
            </a:r>
          </a:p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IV. Сочинение на основе карт. Для этого отбирают 5-8 карт, придумываем главного героя, его союзников, противников и т. д. Желательно направить ребенка на то, чтобы он принимал полное участие в придумывании (составлении) сказки, лишь иногда помогая и подсказывая ему каким образом можно построить развитие сказки.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571" y="575817"/>
            <a:ext cx="6698615" cy="430887"/>
          </a:xfrm>
        </p:spPr>
        <p:txBody>
          <a:bodyPr/>
          <a:lstStyle/>
          <a:p>
            <a:pPr algn="l"/>
            <a:r>
              <a:rPr lang="ru-RU" sz="2800" b="1" spc="-5" dirty="0" smtClean="0"/>
              <a:t>Карты Проппа</a:t>
            </a:r>
            <a:endParaRPr lang="ru-RU" sz="2800" dirty="0"/>
          </a:p>
        </p:txBody>
      </p:sp>
      <p:pic>
        <p:nvPicPr>
          <p:cNvPr id="4" name="Рисунок 3" descr="1642690873285.jpg"/>
          <p:cNvPicPr>
            <a:picLocks noChangeAspect="1"/>
          </p:cNvPicPr>
          <p:nvPr/>
        </p:nvPicPr>
        <p:blipFill>
          <a:blip r:embed="rId2" cstate="print"/>
          <a:srcRect l="5771" t="3958" r="5676" b="51979"/>
          <a:stretch>
            <a:fillRect/>
          </a:stretch>
        </p:blipFill>
        <p:spPr>
          <a:xfrm>
            <a:off x="5105400" y="3657600"/>
            <a:ext cx="3581400" cy="237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642690899282.jpg"/>
          <p:cNvPicPr>
            <a:picLocks noChangeAspect="1"/>
          </p:cNvPicPr>
          <p:nvPr/>
        </p:nvPicPr>
        <p:blipFill>
          <a:blip r:embed="rId3" cstate="print"/>
          <a:srcRect b="17957"/>
          <a:stretch>
            <a:fillRect/>
          </a:stretch>
        </p:blipFill>
        <p:spPr>
          <a:xfrm>
            <a:off x="5791200" y="609600"/>
            <a:ext cx="2672764" cy="292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642692413084.jpg"/>
          <p:cNvPicPr>
            <a:picLocks noChangeAspect="1"/>
          </p:cNvPicPr>
          <p:nvPr/>
        </p:nvPicPr>
        <p:blipFill>
          <a:blip r:embed="rId4" cstate="print"/>
          <a:srcRect b="19048"/>
          <a:stretch>
            <a:fillRect/>
          </a:stretch>
        </p:blipFill>
        <p:spPr>
          <a:xfrm>
            <a:off x="1600200" y="1905000"/>
            <a:ext cx="2972866" cy="3444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9379" y="2077669"/>
            <a:ext cx="3865879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4076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Segoe Script"/>
                <a:cs typeface="Segoe Script"/>
              </a:rPr>
              <a:t>СПА</a:t>
            </a:r>
            <a:r>
              <a:rPr sz="4000" b="1" spc="-30" dirty="0">
                <a:latin typeface="Segoe Script"/>
                <a:cs typeface="Segoe Script"/>
              </a:rPr>
              <a:t>С</a:t>
            </a:r>
            <a:r>
              <a:rPr sz="4000" b="1" spc="-5" dirty="0">
                <a:latin typeface="Segoe Script"/>
                <a:cs typeface="Segoe Script"/>
              </a:rPr>
              <a:t>ИБО  </a:t>
            </a:r>
            <a:r>
              <a:rPr sz="4000" b="1" spc="-10" dirty="0">
                <a:latin typeface="Segoe Script"/>
                <a:cs typeface="Segoe Script"/>
              </a:rPr>
              <a:t>ЗА</a:t>
            </a:r>
            <a:endParaRPr sz="4000">
              <a:latin typeface="Segoe Script"/>
              <a:cs typeface="Segoe Scrip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latin typeface="Segoe Script"/>
                <a:cs typeface="Segoe Script"/>
              </a:rPr>
              <a:t>ВНИМАНИЕ</a:t>
            </a:r>
            <a:r>
              <a:rPr sz="4000" b="1" spc="-65" dirty="0">
                <a:latin typeface="Segoe Script"/>
                <a:cs typeface="Segoe Script"/>
              </a:rPr>
              <a:t> </a:t>
            </a:r>
            <a:r>
              <a:rPr sz="4000" b="1" spc="-5" dirty="0">
                <a:latin typeface="Segoe Script"/>
                <a:cs typeface="Segoe Script"/>
              </a:rPr>
              <a:t>!</a:t>
            </a:r>
            <a:endParaRPr sz="40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977" y="503377"/>
            <a:ext cx="4836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855" algn="l"/>
                <a:tab pos="2517775" algn="l"/>
                <a:tab pos="3735070" algn="l"/>
              </a:tabLst>
            </a:pPr>
            <a:r>
              <a:rPr b="1" spc="-15" dirty="0">
                <a:latin typeface="Segoe UI"/>
                <a:cs typeface="Segoe UI"/>
              </a:rPr>
              <a:t>Условия	</a:t>
            </a:r>
            <a:r>
              <a:rPr b="1" spc="-5" dirty="0">
                <a:latin typeface="Segoe UI"/>
                <a:cs typeface="Segoe UI"/>
              </a:rPr>
              <a:t>успешного	речевого	</a:t>
            </a:r>
            <a:r>
              <a:rPr b="1" spc="-10" dirty="0">
                <a:latin typeface="Segoe UI"/>
                <a:cs typeface="Segoe UI"/>
              </a:rPr>
              <a:t>развития.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4607" y="1032763"/>
            <a:ext cx="7195820" cy="41883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226060">
              <a:lnSpc>
                <a:spcPts val="1540"/>
              </a:lnSpc>
              <a:spcBef>
                <a:spcPts val="459"/>
              </a:spcBef>
              <a:buAutoNum type="arabicPeriod"/>
              <a:tabLst>
                <a:tab pos="277495" algn="l"/>
              </a:tabLst>
            </a:pPr>
            <a:r>
              <a:rPr lang="ru-RU" sz="1600" spc="-10" dirty="0" smtClean="0">
                <a:solidFill>
                  <a:srgbClr val="001F5F"/>
                </a:solidFill>
                <a:latin typeface="Segoe UI"/>
                <a:cs typeface="Segoe UI"/>
              </a:rPr>
              <a:t>   </a:t>
            </a:r>
            <a:r>
              <a:rPr sz="1600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Создание</a:t>
            </a:r>
            <a:r>
              <a:rPr sz="1600" spc="5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условий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развития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в общении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со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взрослыми</a:t>
            </a:r>
            <a:r>
              <a:rPr sz="1600" spc="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600" spc="-4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сверстниками.</a:t>
            </a:r>
            <a:endParaRPr sz="1600" dirty="0">
              <a:latin typeface="Segoe UI"/>
              <a:cs typeface="Segoe UI"/>
            </a:endParaRPr>
          </a:p>
          <a:p>
            <a:pPr marL="332105" indent="-320040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332105" algn="l"/>
                <a:tab pos="332740" algn="l"/>
              </a:tabLst>
            </a:pP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Владение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педагогом правильной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литературной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речью.</a:t>
            </a:r>
            <a:endParaRPr sz="1600" dirty="0">
              <a:latin typeface="Segoe UI"/>
              <a:cs typeface="Segoe UI"/>
            </a:endParaRPr>
          </a:p>
          <a:p>
            <a:pPr marL="332105" indent="-320040">
              <a:lnSpc>
                <a:spcPts val="1730"/>
              </a:lnSpc>
              <a:spcBef>
                <a:spcPts val="1155"/>
              </a:spcBef>
              <a:buAutoNum type="arabicPeriod"/>
              <a:tabLst>
                <a:tab pos="332105" algn="l"/>
                <a:tab pos="332740" algn="l"/>
              </a:tabLst>
            </a:pP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Обеспечение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развития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звуковой</a:t>
            </a:r>
            <a:r>
              <a:rPr sz="1600" spc="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Segoe UI"/>
                <a:cs typeface="Segoe UI"/>
              </a:rPr>
              <a:t>культуры</a:t>
            </a:r>
            <a:r>
              <a:rPr sz="1600" spc="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 со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стороны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 в</a:t>
            </a:r>
            <a:endParaRPr sz="1600" dirty="0">
              <a:latin typeface="Segoe UI"/>
              <a:cs typeface="Segoe UI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соответствии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их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возрастными</a:t>
            </a:r>
            <a:r>
              <a:rPr sz="16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особенностями.</a:t>
            </a:r>
            <a:endParaRPr sz="1600" dirty="0">
              <a:latin typeface="Segoe UI"/>
              <a:cs typeface="Segoe UI"/>
            </a:endParaRPr>
          </a:p>
          <a:p>
            <a:pPr marL="332105" indent="-320040">
              <a:lnSpc>
                <a:spcPct val="100000"/>
              </a:lnSpc>
              <a:spcBef>
                <a:spcPts val="1160"/>
              </a:spcBef>
              <a:buAutoNum type="arabicPeriod" startAt="4"/>
              <a:tabLst>
                <a:tab pos="332105" algn="l"/>
                <a:tab pos="332740" algn="l"/>
              </a:tabLst>
            </a:pPr>
            <a:r>
              <a:rPr sz="1600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Создание</a:t>
            </a:r>
            <a:r>
              <a:rPr sz="1600" spc="1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условий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овладения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детьми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грамматическим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строем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речи.</a:t>
            </a:r>
            <a:endParaRPr sz="1600" dirty="0">
              <a:latin typeface="Segoe UI"/>
              <a:cs typeface="Segoe UI"/>
            </a:endParaRPr>
          </a:p>
          <a:p>
            <a:pPr marL="332105" indent="-320040">
              <a:lnSpc>
                <a:spcPct val="100000"/>
              </a:lnSpc>
              <a:spcBef>
                <a:spcPts val="1155"/>
              </a:spcBef>
              <a:buAutoNum type="arabicPeriod" startAt="4"/>
              <a:tabLst>
                <a:tab pos="332105" algn="l"/>
                <a:tab pos="332740" algn="l"/>
              </a:tabLst>
            </a:pP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у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6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связной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учетом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их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возрастных</a:t>
            </a:r>
            <a:r>
              <a:rPr sz="16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особенностей.</a:t>
            </a:r>
            <a:endParaRPr sz="1600" dirty="0">
              <a:latin typeface="Segoe UI"/>
              <a:cs typeface="Segoe UI"/>
            </a:endParaRPr>
          </a:p>
          <a:p>
            <a:pPr marL="12700" marR="695960">
              <a:lnSpc>
                <a:spcPts val="1540"/>
              </a:lnSpc>
              <a:spcBef>
                <a:spcPts val="1520"/>
              </a:spcBef>
              <a:buAutoNum type="arabicPeriod" startAt="4"/>
              <a:tabLst>
                <a:tab pos="332105" algn="l"/>
                <a:tab pos="332740" algn="l"/>
              </a:tabLst>
            </a:pPr>
            <a:r>
              <a:rPr lang="ru-RU" sz="1600" spc="-15" dirty="0" smtClean="0">
                <a:solidFill>
                  <a:srgbClr val="001F5F"/>
                </a:solidFill>
                <a:latin typeface="Segoe UI"/>
                <a:cs typeface="Segoe UI"/>
              </a:rPr>
              <a:t>    </a:t>
            </a:r>
            <a:r>
              <a:rPr sz="1600" spc="-15" dirty="0" err="1" smtClean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1600" spc="4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у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понимания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речи,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упражняя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выполнении </a:t>
            </a:r>
            <a:r>
              <a:rPr sz="1600" spc="-4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словесной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инструкции.</a:t>
            </a:r>
            <a:endParaRPr sz="1600" dirty="0">
              <a:latin typeface="Segoe UI"/>
              <a:cs typeface="Segoe UI"/>
            </a:endParaRPr>
          </a:p>
          <a:p>
            <a:pPr marL="12700" marR="5080">
              <a:lnSpc>
                <a:spcPts val="1540"/>
              </a:lnSpc>
              <a:spcBef>
                <a:spcPts val="1530"/>
              </a:spcBef>
              <a:buAutoNum type="arabicPeriod" startAt="4"/>
              <a:tabLst>
                <a:tab pos="332105" algn="l"/>
                <a:tab pos="332740" algn="l"/>
              </a:tabLst>
            </a:pPr>
            <a:r>
              <a:rPr lang="ru-RU" sz="1600" spc="-10" dirty="0" smtClean="0">
                <a:solidFill>
                  <a:srgbClr val="001F5F"/>
                </a:solidFill>
                <a:latin typeface="Segoe UI"/>
                <a:cs typeface="Segoe UI"/>
              </a:rPr>
              <a:t>     </a:t>
            </a:r>
            <a:r>
              <a:rPr sz="1600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Создание</a:t>
            </a:r>
            <a:r>
              <a:rPr sz="1600" spc="15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условий</a:t>
            </a:r>
            <a:r>
              <a:rPr sz="16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развития</a:t>
            </a:r>
            <a:r>
              <a:rPr sz="16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планирующей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регулирующей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функции </a:t>
            </a:r>
            <a:r>
              <a:rPr sz="1600" spc="-4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речи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 детей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соответствии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 их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возрастными</a:t>
            </a:r>
            <a:r>
              <a:rPr sz="16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особенностями.</a:t>
            </a:r>
            <a:endParaRPr sz="1600" dirty="0">
              <a:latin typeface="Segoe UI"/>
              <a:cs typeface="Segoe UI"/>
            </a:endParaRPr>
          </a:p>
          <a:p>
            <a:pPr marL="332105" indent="-320040">
              <a:lnSpc>
                <a:spcPct val="100000"/>
              </a:lnSpc>
              <a:spcBef>
                <a:spcPts val="1160"/>
              </a:spcBef>
              <a:buAutoNum type="arabicPeriod" startAt="4"/>
              <a:tabLst>
                <a:tab pos="332105" algn="l"/>
                <a:tab pos="332740" algn="l"/>
              </a:tabLst>
            </a:pP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Приобщение</a:t>
            </a:r>
            <a:r>
              <a:rPr sz="16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Segoe UI"/>
                <a:cs typeface="Segoe UI"/>
              </a:rPr>
              <a:t>культуре</a:t>
            </a:r>
            <a:r>
              <a:rPr sz="1600" spc="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чтения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Segoe UI"/>
                <a:cs typeface="Segoe UI"/>
              </a:rPr>
              <a:t>художественной</a:t>
            </a:r>
            <a:r>
              <a:rPr sz="1600" spc="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литературы.</a:t>
            </a:r>
            <a:endParaRPr sz="1600" dirty="0">
              <a:latin typeface="Segoe UI"/>
              <a:cs typeface="Segoe UI"/>
            </a:endParaRPr>
          </a:p>
          <a:p>
            <a:pPr marL="442595" indent="-430530">
              <a:lnSpc>
                <a:spcPct val="100000"/>
              </a:lnSpc>
              <a:spcBef>
                <a:spcPts val="1155"/>
              </a:spcBef>
              <a:buAutoNum type="arabicPeriod" startAt="4"/>
              <a:tabLst>
                <a:tab pos="441959" algn="l"/>
                <a:tab pos="443230" algn="l"/>
              </a:tabLst>
            </a:pP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Поощрение</a:t>
            </a:r>
            <a:r>
              <a:rPr sz="16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детского</a:t>
            </a:r>
            <a:r>
              <a:rPr sz="16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Segoe UI"/>
                <a:cs typeface="Segoe UI"/>
              </a:rPr>
              <a:t>словотворчества.</a:t>
            </a: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1080008"/>
            <a:ext cx="711835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«искусство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запоминания»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(греч.)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-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это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система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методов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приемов, обеспечивающих успешное запоминание,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сохранение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воспроизведение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информации.</a:t>
            </a:r>
            <a:endParaRPr sz="1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  <a:tabLst>
                <a:tab pos="1939289" algn="l"/>
                <a:tab pos="3789679" algn="l"/>
                <a:tab pos="4112260" algn="l"/>
                <a:tab pos="5389245" algn="l"/>
              </a:tabLst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Использование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мнемотехники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в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обучении	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дошкольников</a:t>
            </a:r>
            <a:endParaRPr sz="1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tabLst>
                <a:tab pos="1345565" algn="l"/>
                <a:tab pos="2372360" algn="l"/>
                <a:tab pos="3182620" algn="l"/>
                <a:tab pos="414464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позволяет	решить	такие	задачи	</a:t>
            </a:r>
            <a:r>
              <a:rPr sz="1800" b="1" spc="10" dirty="0">
                <a:solidFill>
                  <a:srgbClr val="001F5F"/>
                </a:solidFill>
                <a:latin typeface="Segoe UI"/>
                <a:cs typeface="Segoe UI"/>
              </a:rPr>
              <a:t>как: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связной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речи;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Segoe UI"/>
              <a:buAutoNum type="arabicPeriod"/>
            </a:pPr>
            <a:endParaRPr sz="1600" dirty="0">
              <a:latin typeface="Segoe UI"/>
              <a:cs typeface="Segoe UI"/>
            </a:endParaRPr>
          </a:p>
          <a:p>
            <a:pPr marL="12700" marR="1475740">
              <a:lnSpc>
                <a:spcPct val="100000"/>
              </a:lnSpc>
              <a:buAutoNum type="arabicPeriod"/>
              <a:tabLst>
                <a:tab pos="370205" algn="l"/>
                <a:tab pos="370840" algn="l"/>
              </a:tabLst>
            </a:pPr>
            <a:r>
              <a:rPr lang="ru-RU"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    </a:t>
            </a:r>
            <a:r>
              <a:rPr sz="1800" spc="-5" dirty="0" err="1" smtClean="0">
                <a:solidFill>
                  <a:srgbClr val="001F5F"/>
                </a:solidFill>
                <a:latin typeface="Segoe UI"/>
                <a:cs typeface="Segoe UI"/>
              </a:rPr>
              <a:t>Преобразование</a:t>
            </a:r>
            <a:r>
              <a:rPr sz="1800" spc="-2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абстрактных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символов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образы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(перекодирование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информации);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Segoe UI"/>
              <a:buAutoNum type="arabicPeriod"/>
            </a:pPr>
            <a:endParaRPr sz="1600" dirty="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мелкой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моторики </a:t>
            </a:r>
            <a:r>
              <a:rPr sz="1800" spc="15" dirty="0">
                <a:solidFill>
                  <a:srgbClr val="001F5F"/>
                </a:solidFill>
                <a:latin typeface="Segoe UI"/>
                <a:cs typeface="Segoe UI"/>
              </a:rPr>
              <a:t>рук;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Segoe UI"/>
              <a:buAutoNum type="arabicPeriod"/>
            </a:pPr>
            <a:endParaRPr sz="1600" dirty="0">
              <a:latin typeface="Segoe UI"/>
              <a:cs typeface="Segoe UI"/>
            </a:endParaRPr>
          </a:p>
          <a:p>
            <a:pPr marL="12700" marR="253365">
              <a:lnSpc>
                <a:spcPct val="100000"/>
              </a:lnSpc>
              <a:buAutoNum type="arabicPeriod"/>
              <a:tabLst>
                <a:tab pos="370205" algn="l"/>
                <a:tab pos="370840" algn="l"/>
              </a:tabLst>
            </a:pPr>
            <a:r>
              <a:rPr lang="ru-RU" sz="1800" spc="-15" dirty="0" smtClean="0">
                <a:solidFill>
                  <a:srgbClr val="001F5F"/>
                </a:solidFill>
                <a:latin typeface="Segoe UI"/>
                <a:cs typeface="Segoe UI"/>
              </a:rPr>
              <a:t>   </a:t>
            </a:r>
            <a:r>
              <a:rPr sz="1800" spc="-15" dirty="0" err="1" smtClean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180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основных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психических</a:t>
            </a:r>
            <a:r>
              <a:rPr sz="18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процессов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–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памяти,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внимания,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образного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мышления;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помогает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овладение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приёмами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работы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мнемотаблицами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сокращает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время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обучения.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7221" y="574294"/>
            <a:ext cx="2262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Segoe UI"/>
                <a:cs typeface="Segoe UI"/>
              </a:rPr>
              <a:t>Мнемотехника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489" y="661542"/>
            <a:ext cx="6890384" cy="459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96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Методика</a:t>
            </a:r>
            <a:r>
              <a:rPr sz="18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коллаж</a:t>
            </a:r>
            <a:endParaRPr sz="1800" dirty="0">
              <a:latin typeface="Segoe UI"/>
              <a:cs typeface="Segoe UI"/>
            </a:endParaRPr>
          </a:p>
          <a:p>
            <a:pPr marL="12700" marR="5080" indent="247015">
              <a:lnSpc>
                <a:spcPct val="114999"/>
              </a:lnSpc>
              <a:spcBef>
                <a:spcPts val="1485"/>
              </a:spcBef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Коллаж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- 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учебное пособие, лист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картона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(плотная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бумага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8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фланелеграф),</a:t>
            </a:r>
            <a:r>
              <a:rPr sz="18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который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наклеиваются</a:t>
            </a:r>
            <a:r>
              <a:rPr sz="18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накладываются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(рисуются)</a:t>
            </a:r>
            <a:r>
              <a:rPr sz="18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различные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картинки,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буквы,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геометрические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фигуры,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цифры.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Кажущийся</a:t>
            </a:r>
            <a:r>
              <a:rPr sz="18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беспорядок</a:t>
            </a:r>
            <a:r>
              <a:rPr sz="18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наложенных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картон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картинок </a:t>
            </a:r>
            <a:r>
              <a:rPr sz="1800" spc="-4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 составляет 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суть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коллажа.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обучающее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пособие несет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 себе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разные задачи.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развитие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памяти,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расширение словарного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запаса,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образного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восприятия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т.д.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Данное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пособие</a:t>
            </a:r>
            <a:endParaRPr sz="1800" dirty="0">
              <a:latin typeface="Segoe UI"/>
              <a:cs typeface="Segoe UI"/>
            </a:endParaRPr>
          </a:p>
          <a:p>
            <a:pPr marL="12700" marR="121920">
              <a:lnSpc>
                <a:spcPct val="114999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используется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на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всех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видах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занятий.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 err="1">
                <a:solidFill>
                  <a:srgbClr val="001F5F"/>
                </a:solidFill>
                <a:latin typeface="Segoe UI"/>
                <a:cs typeface="Segoe UI"/>
              </a:rPr>
              <a:t>Ребенок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 err="1" smtClean="0">
                <a:solidFill>
                  <a:srgbClr val="001F5F"/>
                </a:solidFill>
                <a:latin typeface="Segoe UI"/>
                <a:cs typeface="Segoe UI"/>
              </a:rPr>
              <a:t>учится</a:t>
            </a:r>
            <a:r>
              <a:rPr sz="1800" spc="-5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связывать </a:t>
            </a:r>
            <a:r>
              <a:rPr sz="1800" spc="-4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все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картинки коллажа,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составляет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сюжеты.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Коллажи широко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используются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практической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работе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детьми.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их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помощью у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ребенка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формируются</a:t>
            </a:r>
            <a:r>
              <a:rPr sz="18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экологические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представления,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расширяется</a:t>
            </a:r>
            <a:r>
              <a:rPr sz="18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словарный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запас;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развиваются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связная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речь,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зрительная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память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логическое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мышление.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1988820"/>
            <a:ext cx="5792723" cy="3901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46833" y="620394"/>
            <a:ext cx="610489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Главная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задача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коллажа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- соединить все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картинки,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буквы,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цифры...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между собой.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Segoe UI"/>
                <a:cs typeface="Segoe UI"/>
              </a:rPr>
              <a:t>Таким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образом,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происходит</a:t>
            </a:r>
            <a:endParaRPr sz="1800">
              <a:latin typeface="Segoe UI"/>
              <a:cs typeface="Segoe UI"/>
            </a:endParaRPr>
          </a:p>
          <a:p>
            <a:pPr marL="1905" algn="ctr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отработка</a:t>
            </a:r>
            <a:r>
              <a:rPr sz="18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сюжетного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метода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запоминания.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3460" y="1026033"/>
            <a:ext cx="6181090" cy="395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marR="161925" indent="295275">
              <a:lnSpc>
                <a:spcPct val="100000"/>
              </a:lnSpc>
              <a:spcBef>
                <a:spcPts val="100"/>
              </a:spcBef>
              <a:tabLst>
                <a:tab pos="2646045" algn="l"/>
              </a:tabLst>
            </a:pP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Синквейн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-	</a:t>
            </a:r>
            <a:r>
              <a:rPr sz="2400" b="1" spc="-5" dirty="0">
                <a:solidFill>
                  <a:srgbClr val="C00000"/>
                </a:solidFill>
                <a:latin typeface="Segoe UI"/>
                <a:cs typeface="Segoe UI"/>
              </a:rPr>
              <a:t>игровая </a:t>
            </a: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технология, </a:t>
            </a:r>
            <a:r>
              <a:rPr sz="2400" b="1" spc="-5" dirty="0">
                <a:solidFill>
                  <a:srgbClr val="C00000"/>
                </a:solidFill>
                <a:latin typeface="Segoe UI"/>
                <a:cs typeface="Segoe UI"/>
              </a:rPr>
              <a:t> как</a:t>
            </a:r>
            <a:r>
              <a:rPr sz="24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средство</a:t>
            </a:r>
            <a:r>
              <a:rPr sz="24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Segoe UI"/>
                <a:cs typeface="Segoe UI"/>
              </a:rPr>
              <a:t>успешной</a:t>
            </a:r>
            <a:r>
              <a:rPr sz="24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коррекции</a:t>
            </a:r>
            <a:r>
              <a:rPr sz="24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и</a:t>
            </a:r>
            <a:endParaRPr sz="2400">
              <a:latin typeface="Segoe UI"/>
              <a:cs typeface="Segoe UI"/>
            </a:endParaRPr>
          </a:p>
          <a:p>
            <a:pPr marL="74549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развития</a:t>
            </a:r>
            <a:r>
              <a:rPr sz="2400" b="1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Segoe UI"/>
                <a:cs typeface="Segoe UI"/>
              </a:rPr>
              <a:t>речи</a:t>
            </a:r>
            <a:r>
              <a:rPr sz="2400" b="1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дошкольников.</a:t>
            </a:r>
            <a:endParaRPr sz="2400">
              <a:latin typeface="Segoe UI"/>
              <a:cs typeface="Segoe UI"/>
            </a:endParaRPr>
          </a:p>
          <a:p>
            <a:pPr marL="348615" algn="ctr">
              <a:lnSpc>
                <a:spcPct val="100000"/>
              </a:lnSpc>
              <a:spcBef>
                <a:spcPts val="2160"/>
              </a:spcBef>
              <a:tabLst>
                <a:tab pos="1385570" algn="l"/>
                <a:tab pos="3183255" algn="l"/>
              </a:tabLst>
            </a:pPr>
            <a:r>
              <a:rPr sz="2400" spc="-5" dirty="0">
                <a:latin typeface="Segoe UI"/>
                <a:cs typeface="Segoe UI"/>
              </a:rPr>
              <a:t>Слово	«синквейн»	</a:t>
            </a:r>
            <a:r>
              <a:rPr sz="2400" spc="-10" dirty="0">
                <a:latin typeface="Segoe UI"/>
                <a:cs typeface="Segoe UI"/>
              </a:rPr>
              <a:t>происходит</a:t>
            </a:r>
            <a:endParaRPr sz="2400">
              <a:latin typeface="Segoe UI"/>
              <a:cs typeface="Segoe UI"/>
            </a:endParaRPr>
          </a:p>
          <a:p>
            <a:pPr marL="348615" algn="ctr">
              <a:lnSpc>
                <a:spcPct val="100000"/>
              </a:lnSpc>
            </a:pPr>
            <a:r>
              <a:rPr sz="2400" spc="-30" dirty="0">
                <a:latin typeface="Segoe UI"/>
                <a:cs typeface="Segoe UI"/>
              </a:rPr>
              <a:t>от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французского</a:t>
            </a:r>
            <a:r>
              <a:rPr sz="2400" spc="4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слова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«пять»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и </a:t>
            </a:r>
            <a:r>
              <a:rPr sz="2400" spc="-5" dirty="0">
                <a:latin typeface="Segoe UI"/>
                <a:cs typeface="Segoe UI"/>
              </a:rPr>
              <a:t>означает</a:t>
            </a:r>
            <a:endParaRPr sz="2400">
              <a:latin typeface="Segoe UI"/>
              <a:cs typeface="Segoe UI"/>
            </a:endParaRPr>
          </a:p>
          <a:p>
            <a:pPr marR="93980" algn="ctr">
              <a:lnSpc>
                <a:spcPct val="100000"/>
              </a:lnSpc>
            </a:pPr>
            <a:r>
              <a:rPr sz="2400" spc="-10" dirty="0">
                <a:latin typeface="Segoe UI"/>
                <a:cs typeface="Segoe UI"/>
              </a:rPr>
              <a:t>«стихотворение,</a:t>
            </a:r>
            <a:r>
              <a:rPr sz="2400" spc="4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состоящее</a:t>
            </a:r>
            <a:r>
              <a:rPr sz="2400" spc="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из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пяти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строк».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Segoe UI"/>
              <a:cs typeface="Segoe UI"/>
            </a:endParaRPr>
          </a:p>
          <a:p>
            <a:pPr marL="911860" marR="554355" algn="ctr">
              <a:lnSpc>
                <a:spcPct val="100000"/>
              </a:lnSpc>
              <a:tabLst>
                <a:tab pos="3316604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Синкве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й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эт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о	сти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х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творе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,  написанное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 соответствии</a:t>
            </a:r>
            <a:endParaRPr sz="2400">
              <a:latin typeface="Segoe UI"/>
              <a:cs typeface="Segoe UI"/>
            </a:endParaRPr>
          </a:p>
          <a:p>
            <a:pPr marL="347980"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определёнными правилами.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633" y="778255"/>
            <a:ext cx="6801484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0764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строка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spc="48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Segoe UI"/>
                <a:cs typeface="Segoe UI"/>
              </a:rPr>
              <a:t>тема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называется</a:t>
            </a:r>
            <a:r>
              <a:rPr sz="1800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одним</a:t>
            </a:r>
            <a:r>
              <a:rPr sz="1800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словом,</a:t>
            </a:r>
            <a:endParaRPr sz="18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обычно</a:t>
            </a:r>
            <a:r>
              <a:rPr sz="1800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2"/>
              </a:rPr>
              <a:t>существительное</a:t>
            </a:r>
            <a:r>
              <a:rPr sz="1800" spc="-5" dirty="0">
                <a:solidFill>
                  <a:srgbClr val="5F0000"/>
                </a:solidFill>
                <a:latin typeface="Segoe UI"/>
                <a:cs typeface="Segoe UI"/>
                <a:hlinkClick r:id="rId2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или</a:t>
            </a:r>
            <a:r>
              <a:rPr sz="1800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3"/>
              </a:rPr>
              <a:t>местоимение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),</a:t>
            </a:r>
            <a:r>
              <a:rPr sz="1800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которое</a:t>
            </a:r>
            <a:endParaRPr sz="18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обозначает</a:t>
            </a:r>
            <a:r>
              <a:rPr sz="1800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объект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предмет,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котором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пойдет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речь.</a:t>
            </a:r>
            <a:endParaRPr sz="1800">
              <a:latin typeface="Segoe UI"/>
              <a:cs typeface="Segoe UI"/>
            </a:endParaRPr>
          </a:p>
          <a:p>
            <a:pPr marL="207010" indent="-194945">
              <a:lnSpc>
                <a:spcPct val="100000"/>
              </a:lnSpc>
              <a:buAutoNum type="arabicPlain" startAt="2"/>
              <a:tabLst>
                <a:tab pos="20764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строка</a:t>
            </a:r>
            <a:r>
              <a:rPr sz="18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spc="484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Segoe UI"/>
                <a:cs typeface="Segoe UI"/>
              </a:rPr>
              <a:t>это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 описание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Segoe UI"/>
                <a:cs typeface="Segoe UI"/>
              </a:rPr>
              <a:t>темы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в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 двух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словах,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чаще</a:t>
            </a:r>
            <a:endParaRPr sz="1800">
              <a:latin typeface="Segoe UI"/>
              <a:cs typeface="Segoe UI"/>
            </a:endParaRPr>
          </a:p>
          <a:p>
            <a:pPr marL="355600" marR="508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всего </a:t>
            </a:r>
            <a:r>
              <a:rPr sz="1800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4"/>
              </a:rPr>
              <a:t>прилагательные</a:t>
            </a:r>
            <a:r>
              <a:rPr sz="1800" spc="-5" dirty="0">
                <a:solidFill>
                  <a:srgbClr val="5F0000"/>
                </a:solidFill>
                <a:latin typeface="Segoe UI"/>
                <a:cs typeface="Segoe UI"/>
                <a:hlinkClick r:id="rId4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или </a:t>
            </a:r>
            <a:r>
              <a:rPr sz="1800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5"/>
              </a:rPr>
              <a:t>причастия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),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они дают </a:t>
            </a:r>
            <a:r>
              <a:rPr sz="1800" i="1" spc="-10" dirty="0">
                <a:solidFill>
                  <a:srgbClr val="001F5F"/>
                </a:solidFill>
                <a:latin typeface="Segoe UI"/>
                <a:cs typeface="Segoe UI"/>
              </a:rPr>
              <a:t>описание </a:t>
            </a:r>
            <a:r>
              <a:rPr sz="1800" i="1" spc="-5" dirty="0">
                <a:solidFill>
                  <a:srgbClr val="001F5F"/>
                </a:solidFill>
                <a:latin typeface="Segoe UI"/>
                <a:cs typeface="Segoe UI"/>
              </a:rPr>
              <a:t> признаков </a:t>
            </a:r>
            <a:r>
              <a:rPr sz="1800" i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800" i="1" spc="-5" dirty="0">
                <a:solidFill>
                  <a:srgbClr val="001F5F"/>
                </a:solidFill>
                <a:latin typeface="Segoe UI"/>
                <a:cs typeface="Segoe UI"/>
              </a:rPr>
              <a:t>свойств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выбранного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синквейне предмета или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объекта.</a:t>
            </a:r>
            <a:endParaRPr sz="1800">
              <a:latin typeface="Segoe UI"/>
              <a:cs typeface="Segoe UI"/>
            </a:endParaRPr>
          </a:p>
          <a:p>
            <a:pPr marL="207645" marR="2604770" indent="-207645">
              <a:lnSpc>
                <a:spcPct val="100000"/>
              </a:lnSpc>
              <a:spcBef>
                <a:spcPts val="434"/>
              </a:spcBef>
              <a:buAutoNum type="arabicPlain" startAt="3"/>
              <a:tabLst>
                <a:tab pos="20764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строка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– </a:t>
            </a:r>
            <a:r>
              <a:rPr sz="1800" spc="-25" dirty="0">
                <a:solidFill>
                  <a:srgbClr val="C00000"/>
                </a:solidFill>
                <a:latin typeface="Segoe UI"/>
                <a:cs typeface="Segoe UI"/>
              </a:rPr>
              <a:t>это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действия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- в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трёх словах, </a:t>
            </a:r>
            <a:r>
              <a:rPr sz="1800" spc="-484" dirty="0">
                <a:solidFill>
                  <a:srgbClr val="5F0000"/>
                </a:solidFill>
                <a:latin typeface="Segoe UI"/>
                <a:cs typeface="Segoe UI"/>
              </a:rPr>
              <a:t> </a:t>
            </a:r>
            <a:r>
              <a:rPr sz="1800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6"/>
              </a:rPr>
              <a:t>глаголами</a:t>
            </a:r>
            <a:r>
              <a:rPr sz="1800" dirty="0">
                <a:solidFill>
                  <a:srgbClr val="5F0000"/>
                </a:solidFill>
                <a:latin typeface="Segoe UI"/>
                <a:cs typeface="Segoe UI"/>
                <a:hlinkClick r:id="rId6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или</a:t>
            </a:r>
            <a:r>
              <a:rPr sz="1800" spc="-5" dirty="0">
                <a:solidFill>
                  <a:srgbClr val="5F0000"/>
                </a:solidFill>
                <a:latin typeface="Segoe UI"/>
                <a:cs typeface="Segoe UI"/>
              </a:rPr>
              <a:t> </a:t>
            </a:r>
            <a:r>
              <a:rPr sz="1800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7"/>
              </a:rPr>
              <a:t>деепричастиями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,</a:t>
            </a:r>
            <a:endParaRPr sz="18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описывающими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Segoe UI"/>
                <a:cs typeface="Segoe UI"/>
              </a:rPr>
              <a:t>характерные</a:t>
            </a:r>
            <a:r>
              <a:rPr sz="1800" i="1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Segoe UI"/>
                <a:cs typeface="Segoe UI"/>
              </a:rPr>
              <a:t>действия</a:t>
            </a:r>
            <a:r>
              <a:rPr sz="1800" i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объекта.</a:t>
            </a:r>
            <a:endParaRPr sz="1800">
              <a:latin typeface="Segoe UI"/>
              <a:cs typeface="Segoe UI"/>
            </a:endParaRPr>
          </a:p>
          <a:p>
            <a:pPr marL="207010" indent="-194945">
              <a:lnSpc>
                <a:spcPct val="100000"/>
              </a:lnSpc>
              <a:buAutoNum type="arabicPlain" startAt="4"/>
              <a:tabLst>
                <a:tab pos="20764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строка</a:t>
            </a:r>
            <a:r>
              <a:rPr sz="1800" b="1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–</a:t>
            </a:r>
            <a:r>
              <a:rPr sz="1800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Segoe UI"/>
                <a:cs typeface="Segoe UI"/>
              </a:rPr>
              <a:t>это</a:t>
            </a:r>
            <a:r>
              <a:rPr sz="1800" spc="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предложение</a:t>
            </a:r>
            <a:r>
              <a:rPr sz="1800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из</a:t>
            </a:r>
            <a:r>
              <a:rPr sz="1800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четырёх</a:t>
            </a:r>
            <a:r>
              <a:rPr sz="1800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слов</a:t>
            </a:r>
            <a:endParaRPr sz="1800">
              <a:latin typeface="Segoe UI"/>
              <a:cs typeface="Segoe UI"/>
            </a:endParaRPr>
          </a:p>
          <a:p>
            <a:pPr marL="12700" marR="113538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выражающая </a:t>
            </a:r>
            <a:r>
              <a:rPr sz="1800" i="1" dirty="0">
                <a:solidFill>
                  <a:srgbClr val="C00000"/>
                </a:solidFill>
                <a:latin typeface="Segoe UI"/>
                <a:cs typeface="Segoe UI"/>
              </a:rPr>
              <a:t>личное </a:t>
            </a:r>
            <a:r>
              <a:rPr sz="1800" i="1" spc="-5" dirty="0">
                <a:solidFill>
                  <a:srgbClr val="C00000"/>
                </a:solidFill>
                <a:latin typeface="Segoe UI"/>
                <a:cs typeface="Segoe UI"/>
              </a:rPr>
              <a:t>отношение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автора синквейна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к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описываемому предмету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объекту</a:t>
            </a:r>
            <a:endParaRPr sz="1800">
              <a:latin typeface="Segoe UI"/>
              <a:cs typeface="Segoe UI"/>
            </a:endParaRPr>
          </a:p>
          <a:p>
            <a:pPr marL="207010" indent="-194945">
              <a:lnSpc>
                <a:spcPct val="100000"/>
              </a:lnSpc>
              <a:buAutoNum type="arabicPlain" startAt="5"/>
              <a:tabLst>
                <a:tab pos="20764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строка</a:t>
            </a:r>
            <a:r>
              <a:rPr sz="1800" b="1" spc="459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Segoe UI"/>
                <a:cs typeface="Segoe UI"/>
              </a:rPr>
              <a:t>это</a:t>
            </a:r>
            <a:r>
              <a:rPr sz="180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одно</a:t>
            </a:r>
            <a:r>
              <a:rPr sz="1800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слово,</a:t>
            </a:r>
            <a:r>
              <a:rPr sz="1800" spc="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i="1" u="heavy" spc="-5" dirty="0">
                <a:solidFill>
                  <a:srgbClr val="5F0000"/>
                </a:solidFill>
                <a:uFill>
                  <a:solidFill>
                    <a:srgbClr val="5F0000"/>
                  </a:solidFill>
                </a:uFill>
                <a:latin typeface="Segoe UI"/>
                <a:cs typeface="Segoe UI"/>
                <a:hlinkClick r:id="rId8"/>
              </a:rPr>
              <a:t>резюме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,</a:t>
            </a:r>
            <a:endParaRPr sz="1800">
              <a:latin typeface="Segoe UI"/>
              <a:cs typeface="Segoe UI"/>
            </a:endParaRPr>
          </a:p>
          <a:p>
            <a:pPr marL="12700" marR="922019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характеризующее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Segoe UI"/>
                <a:cs typeface="Segoe UI"/>
              </a:rPr>
              <a:t>суть</a:t>
            </a:r>
            <a:r>
              <a:rPr sz="1800" i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предмета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объекта.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которое </a:t>
            </a:r>
            <a:r>
              <a:rPr sz="1800" spc="-4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выражает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настроение.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633" y="1097026"/>
            <a:ext cx="6528434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Его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простота.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могут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составить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все.</a:t>
            </a:r>
            <a:endParaRPr sz="1800">
              <a:latin typeface="Segoe UI"/>
              <a:cs typeface="Segoe UI"/>
            </a:endParaRPr>
          </a:p>
          <a:p>
            <a:pPr marL="355600" indent="-342900">
              <a:lnSpc>
                <a:spcPts val="1945"/>
              </a:lnSpc>
              <a:spcBef>
                <a:spcPts val="216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составлении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синквейна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каждый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ребенок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может</a:t>
            </a:r>
            <a:endParaRPr sz="1800">
              <a:latin typeface="Segoe UI"/>
              <a:cs typeface="Segoe UI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реализовать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свои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интеллектуальные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возможности.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является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игровым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приемом.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1F5F"/>
              </a:buClr>
              <a:buFont typeface="Segoe UI"/>
              <a:buChar char="-"/>
            </a:pPr>
            <a:endParaRPr sz="1900">
              <a:latin typeface="Segoe UI"/>
              <a:cs typeface="Segoe UI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Составление синквейна используется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как заключительное </a:t>
            </a:r>
            <a:r>
              <a:rPr sz="1800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задание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по</a:t>
            </a:r>
            <a:r>
              <a:rPr sz="1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пройденному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материалу.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Segoe UI"/>
              <a:buChar char="-"/>
            </a:pP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ts val="1945"/>
              </a:lnSpc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Составление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синквейна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используется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проведения</a:t>
            </a:r>
            <a:endParaRPr sz="1800">
              <a:latin typeface="Segoe UI"/>
              <a:cs typeface="Segoe UI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рефлексии,</a:t>
            </a:r>
            <a:r>
              <a:rPr sz="18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анализа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синтеза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полученной</a:t>
            </a:r>
            <a:r>
              <a:rPr sz="1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информации.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помогает</a:t>
            </a:r>
            <a:r>
              <a:rPr sz="18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пополнить</a:t>
            </a:r>
            <a:r>
              <a:rPr sz="18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словарный</a:t>
            </a:r>
            <a:r>
              <a:rPr sz="1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запас.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Segoe UI"/>
              <a:buChar char="-"/>
            </a:pP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учит</a:t>
            </a:r>
            <a:r>
              <a:rPr sz="18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краткому 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пересказу.</a:t>
            </a:r>
            <a:endParaRPr sz="1800">
              <a:latin typeface="Segoe UI"/>
              <a:cs typeface="Segoe UI"/>
            </a:endParaRPr>
          </a:p>
          <a:p>
            <a:pPr marL="352425" indent="-340360">
              <a:lnSpc>
                <a:spcPct val="100000"/>
              </a:lnSpc>
              <a:spcBef>
                <a:spcPts val="2160"/>
              </a:spcBef>
              <a:buChar char="-"/>
              <a:tabLst>
                <a:tab pos="352425" algn="l"/>
                <a:tab pos="353060" algn="l"/>
              </a:tabLst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Синквейн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помогает</a:t>
            </a:r>
            <a:r>
              <a:rPr sz="1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развить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речь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 и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мышление.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0985" y="513333"/>
            <a:ext cx="5482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Segoe UI"/>
                <a:cs typeface="Segoe UI"/>
              </a:rPr>
              <a:t>В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чём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же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его</a:t>
            </a:r>
            <a:r>
              <a:rPr sz="2000" b="1" spc="-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эффективность</a:t>
            </a:r>
            <a:r>
              <a:rPr sz="2000" b="1" spc="-40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и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значимость?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1372</Words>
  <Application>Microsoft Office PowerPoint</Application>
  <PresentationFormat>Экран (4:3)</PresentationFormat>
  <Paragraphs>210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Сообщение из опыта работы на тему: «Использование современных образовательных технологий  для развития связной речи старших дошкольников»</vt:lpstr>
      <vt:lpstr>Слайд 2</vt:lpstr>
      <vt:lpstr>Условия успешного речевого развития.</vt:lpstr>
      <vt:lpstr>Мнемотехника</vt:lpstr>
      <vt:lpstr>Слайд 5</vt:lpstr>
      <vt:lpstr>Слайд 6</vt:lpstr>
      <vt:lpstr>Слайд 7</vt:lpstr>
      <vt:lpstr>Слайд 8</vt:lpstr>
      <vt:lpstr>В чём же его эффективность и значимость?</vt:lpstr>
      <vt:lpstr>Слайд 10</vt:lpstr>
      <vt:lpstr>Пример</vt:lpstr>
      <vt:lpstr>СИНКВЕЙН -ЗАГАДКА</vt:lpstr>
      <vt:lpstr>Сказкотерапия</vt:lpstr>
      <vt:lpstr>Слайд 14</vt:lpstr>
      <vt:lpstr>Логоритмика</vt:lpstr>
      <vt:lpstr>Слайд 16</vt:lpstr>
      <vt:lpstr>Слайд 17</vt:lpstr>
      <vt:lpstr>Слайд 18</vt:lpstr>
      <vt:lpstr>Метод фокальных объектов (МФО) – перенесение свойств  одного объекта или нескольких на другой. Например, мяч. Какой он? Смеющийся, летающий, вкусный;  рассказывающий на ночь сказки . . .</vt:lpstr>
      <vt:lpstr>Слайд 20</vt:lpstr>
      <vt:lpstr>Слайд 21</vt:lpstr>
      <vt:lpstr>Слайд 22</vt:lpstr>
      <vt:lpstr>Карты Проппа</vt:lpstr>
      <vt:lpstr>СПАСИБО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 ДЛЯ РАЗВИТИЯ СВЯЗНОЙ РЕЧИ  ДОШКОЛЬНИКОВ</dc:title>
  <cp:lastModifiedBy>user</cp:lastModifiedBy>
  <cp:revision>3</cp:revision>
  <dcterms:created xsi:type="dcterms:W3CDTF">2022-03-15T13:38:30Z</dcterms:created>
  <dcterms:modified xsi:type="dcterms:W3CDTF">2022-03-24T13:41:49Z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2022-03-15T00:00:00Z</vt:filetime>
  </property>
</Properties>
</file>